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7" d="100"/>
          <a:sy n="117" d="100"/>
        </p:scale>
        <p:origin x="-1272" y="-11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79375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 name="Google Shape;2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 name="Google Shape;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g147047eef3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 name="Google Shape;35;g147047eef3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147047eef3f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g147047eef3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6ad348d3f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g6ad348d3f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3835f35ad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g13835f35add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835f35add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g13835f35add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3835f35add_0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g13835f35add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ad348d3f9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g6ad348d3f9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3835f35add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g13835f35add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3835f35add_0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g13835f35add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47047ef20b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147047ef20b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6ad348d3f9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g6ad348d3f9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3835f35add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13835f35add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R_enblanco" type="blank">
  <p:cSld name="BLANK">
    <p:spTree>
      <p:nvGrpSpPr>
        <p:cNvPr id="1"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R_Contenido"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8" name="Google Shape;18;p3"/>
          <p:cNvPicPr preferRelativeResize="0"/>
          <p:nvPr/>
        </p:nvPicPr>
        <p:blipFill rotWithShape="1">
          <a:blip r:embed="rId2">
            <a:alphaModFix/>
          </a:blip>
          <a:srcRect/>
          <a:stretch/>
        </p:blipFill>
        <p:spPr>
          <a:xfrm>
            <a:off x="171450" y="6293477"/>
            <a:ext cx="1174750" cy="427998"/>
          </a:xfrm>
          <a:prstGeom prst="rect">
            <a:avLst/>
          </a:prstGeom>
          <a:noFill/>
          <a:ln>
            <a:noFill/>
          </a:ln>
        </p:spPr>
      </p:pic>
      <p:sp>
        <p:nvSpPr>
          <p:cNvPr id="19" name="Google Shape;1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04042"/>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hyperlink" Target="mailto:jesus@thetrailzone.com" TargetMode="External"/><Relationship Id="rId4" Type="http://schemas.openxmlformats.org/officeDocument/2006/relationships/hyperlink" Target="mailto:joan@thetrailzone.com" TargetMode="External"/><Relationship Id="rId5"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pic>
        <p:nvPicPr>
          <p:cNvPr id="24" name="Google Shape;24;p4"/>
          <p:cNvPicPr preferRelativeResize="0"/>
          <p:nvPr/>
        </p:nvPicPr>
        <p:blipFill rotWithShape="1">
          <a:blip r:embed="rId3">
            <a:alphaModFix/>
          </a:blip>
          <a:srcRect/>
          <a:stretch/>
        </p:blipFill>
        <p:spPr>
          <a:xfrm>
            <a:off x="194662" y="0"/>
            <a:ext cx="11802676"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651775" y="21637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¡COMPITE CUANDO QUIERAS!</a:t>
            </a:r>
            <a:endParaRPr>
              <a:latin typeface="Encode Sans Semi Condensed"/>
              <a:ea typeface="Encode Sans Semi Condensed"/>
              <a:cs typeface="Encode Sans Semi Condensed"/>
              <a:sym typeface="Encode Sans Semi Condensed"/>
            </a:endParaRPr>
          </a:p>
        </p:txBody>
      </p:sp>
      <p:sp>
        <p:nvSpPr>
          <p:cNvPr id="30" name="Google Shape;30;p5"/>
          <p:cNvSpPr txBox="1">
            <a:spLocks noGrp="1"/>
          </p:cNvSpPr>
          <p:nvPr>
            <p:ph type="body" idx="1"/>
          </p:nvPr>
        </p:nvSpPr>
        <p:spPr>
          <a:xfrm>
            <a:off x="651775" y="1708950"/>
            <a:ext cx="7859400" cy="43869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None/>
            </a:pPr>
            <a:r>
              <a:rPr lang="es" sz="3400" i="0" u="none" strike="noStrike" cap="none">
                <a:solidFill>
                  <a:schemeClr val="lt1"/>
                </a:solidFill>
                <a:latin typeface="Encode Sans Semi Condensed"/>
                <a:ea typeface="Encode Sans Semi Condensed"/>
                <a:cs typeface="Encode Sans Semi Condensed"/>
                <a:sym typeface="Encode Sans Semi Condensed"/>
              </a:rPr>
              <a:t>OTR es una app única e innovadora para móviles iOS y Android, que permite competir en una serie de carreras abiertas 365x24, entrando a formar parte del ranking oficial.</a:t>
            </a:r>
            <a:endParaRPr sz="3400">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sz="3400" i="0" u="none" strike="noStrike" cap="none">
                <a:solidFill>
                  <a:schemeClr val="lt1"/>
                </a:solidFill>
                <a:latin typeface="Encode Sans Semi Condensed"/>
                <a:ea typeface="Encode Sans Semi Condensed"/>
                <a:cs typeface="Encode Sans Semi Condensed"/>
                <a:sym typeface="Encode Sans Semi Condensed"/>
              </a:rPr>
              <a:t>Así</a:t>
            </a:r>
            <a:r>
              <a:rPr lang="es" sz="3400">
                <a:solidFill>
                  <a:schemeClr val="lt1"/>
                </a:solidFill>
                <a:latin typeface="Encode Sans Semi Condensed"/>
                <a:ea typeface="Encode Sans Semi Condensed"/>
                <a:cs typeface="Encode Sans Semi Condensed"/>
                <a:sym typeface="Encode Sans Semi Condensed"/>
              </a:rPr>
              <a:t> podrás</a:t>
            </a:r>
            <a:r>
              <a:rPr lang="es" sz="3400">
                <a:latin typeface="Encode Sans Semi Condensed"/>
                <a:ea typeface="Encode Sans Semi Condensed"/>
                <a:cs typeface="Encode Sans Semi Condensed"/>
                <a:sym typeface="Encode Sans Semi Condensed"/>
              </a:rPr>
              <a:t> </a:t>
            </a:r>
            <a:r>
              <a:rPr lang="es" sz="3400">
                <a:solidFill>
                  <a:schemeClr val="lt1"/>
                </a:solidFill>
                <a:latin typeface="Encode Sans Semi Condensed"/>
                <a:ea typeface="Encode Sans Semi Condensed"/>
                <a:cs typeface="Encode Sans Semi Condensed"/>
                <a:sym typeface="Encode Sans Semi Condensed"/>
              </a:rPr>
              <a:t>c</a:t>
            </a:r>
            <a:r>
              <a:rPr lang="es" sz="3400" i="0" u="none" strike="noStrike" cap="none">
                <a:solidFill>
                  <a:schemeClr val="lt1"/>
                </a:solidFill>
                <a:latin typeface="Encode Sans Semi Condensed"/>
                <a:ea typeface="Encode Sans Semi Condensed"/>
                <a:cs typeface="Encode Sans Semi Condensed"/>
                <a:sym typeface="Encode Sans Semi Condensed"/>
              </a:rPr>
              <a:t>ompetir cuando </a:t>
            </a:r>
            <a:r>
              <a:rPr lang="es" sz="3400">
                <a:solidFill>
                  <a:schemeClr val="lt1"/>
                </a:solidFill>
                <a:latin typeface="Encode Sans Semi Condensed"/>
                <a:ea typeface="Encode Sans Semi Condensed"/>
                <a:cs typeface="Encode Sans Semi Condensed"/>
                <a:sym typeface="Encode Sans Semi Condensed"/>
              </a:rPr>
              <a:t>t</a:t>
            </a:r>
            <a:r>
              <a:rPr lang="es" sz="3400" i="0" u="none" strike="noStrike" cap="none">
                <a:solidFill>
                  <a:schemeClr val="lt1"/>
                </a:solidFill>
                <a:latin typeface="Encode Sans Semi Condensed"/>
                <a:ea typeface="Encode Sans Semi Condensed"/>
                <a:cs typeface="Encode Sans Semi Condensed"/>
                <a:sym typeface="Encode Sans Semi Condensed"/>
              </a:rPr>
              <a:t>e sient</a:t>
            </a:r>
            <a:r>
              <a:rPr lang="es" sz="3400">
                <a:solidFill>
                  <a:schemeClr val="lt1"/>
                </a:solidFill>
                <a:latin typeface="Encode Sans Semi Condensed"/>
                <a:ea typeface="Encode Sans Semi Condensed"/>
                <a:cs typeface="Encode Sans Semi Condensed"/>
                <a:sym typeface="Encode Sans Semi Condensed"/>
              </a:rPr>
              <a:t>as</a:t>
            </a:r>
            <a:r>
              <a:rPr lang="es" sz="3400" i="0" u="none" strike="noStrike" cap="none">
                <a:solidFill>
                  <a:schemeClr val="lt1"/>
                </a:solidFill>
                <a:latin typeface="Encode Sans Semi Condensed"/>
                <a:ea typeface="Encode Sans Semi Condensed"/>
                <a:cs typeface="Encode Sans Semi Condensed"/>
                <a:sym typeface="Encode Sans Semi Condensed"/>
              </a:rPr>
              <a:t> preparado/a y tantas veces como quier</a:t>
            </a:r>
            <a:r>
              <a:rPr lang="es" sz="3400">
                <a:solidFill>
                  <a:schemeClr val="lt1"/>
                </a:solidFill>
                <a:latin typeface="Encode Sans Semi Condensed"/>
                <a:ea typeface="Encode Sans Semi Condensed"/>
                <a:cs typeface="Encode Sans Semi Condensed"/>
                <a:sym typeface="Encode Sans Semi Condensed"/>
              </a:rPr>
              <a:t>as para mejorar tu marca y clasificación.</a:t>
            </a:r>
            <a:endParaRPr sz="3400">
              <a:solidFill>
                <a:schemeClr val="lt1"/>
              </a:solidFill>
              <a:latin typeface="Encode Sans Semi Condensed"/>
              <a:ea typeface="Encode Sans Semi Condensed"/>
              <a:cs typeface="Encode Sans Semi Condensed"/>
              <a:sym typeface="Encode Sans Semi Condensed"/>
            </a:endParaRPr>
          </a:p>
        </p:txBody>
      </p:sp>
      <p:sp>
        <p:nvSpPr>
          <p:cNvPr id="31" name="Google Shape;31;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2</a:t>
            </a:fld>
            <a:endParaRPr sz="1800" b="0" i="0" u="none" strike="noStrike" cap="none">
              <a:solidFill>
                <a:schemeClr val="accent1"/>
              </a:solidFill>
              <a:latin typeface="Calibri"/>
              <a:ea typeface="Calibri"/>
              <a:cs typeface="Calibri"/>
              <a:sym typeface="Calibri"/>
            </a:endParaRPr>
          </a:p>
        </p:txBody>
      </p:sp>
      <p:pic>
        <p:nvPicPr>
          <p:cNvPr id="32" name="Google Shape;32;p5"/>
          <p:cNvPicPr preferRelativeResize="0"/>
          <p:nvPr/>
        </p:nvPicPr>
        <p:blipFill>
          <a:blip r:embed="rId3">
            <a:alphaModFix/>
          </a:blip>
          <a:stretch>
            <a:fillRect/>
          </a:stretch>
        </p:blipFill>
        <p:spPr>
          <a:xfrm>
            <a:off x="9110425" y="1721225"/>
            <a:ext cx="3081575" cy="3415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8200" y="21637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MÚLTIPLES DEPORTES</a:t>
            </a:r>
            <a:endParaRPr>
              <a:latin typeface="Encode Sans Semi Condensed"/>
              <a:ea typeface="Encode Sans Semi Condensed"/>
              <a:cs typeface="Encode Sans Semi Condensed"/>
              <a:sym typeface="Encode Sans Semi Condensed"/>
            </a:endParaRPr>
          </a:p>
        </p:txBody>
      </p:sp>
      <p:sp>
        <p:nvSpPr>
          <p:cNvPr id="38" name="Google Shape;38;p6"/>
          <p:cNvSpPr txBox="1">
            <a:spLocks noGrp="1"/>
          </p:cNvSpPr>
          <p:nvPr>
            <p:ph type="body" idx="1"/>
          </p:nvPr>
        </p:nvSpPr>
        <p:spPr>
          <a:xfrm>
            <a:off x="1207850" y="1668150"/>
            <a:ext cx="5256600" cy="3521700"/>
          </a:xfrm>
          <a:prstGeom prst="rect">
            <a:avLst/>
          </a:prstGeom>
          <a:noFill/>
          <a:ln>
            <a:noFill/>
          </a:ln>
        </p:spPr>
        <p:txBody>
          <a:bodyPr spcFirstLastPara="1" wrap="square" lIns="91425" tIns="45700" rIns="91425" bIns="45700" anchor="t" anchorCtr="0">
            <a:noAutofit/>
          </a:bodyPr>
          <a:lstStyle/>
          <a:p>
            <a:pPr marL="457200" marR="0" lvl="0" indent="-463550" algn="just" rtl="0">
              <a:lnSpc>
                <a:spcPct val="90000"/>
              </a:lnSpc>
              <a:spcBef>
                <a:spcPts val="50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Trail running</a:t>
            </a:r>
            <a:endParaRPr sz="3700">
              <a:solidFill>
                <a:schemeClr val="lt1"/>
              </a:solidFill>
              <a:latin typeface="Encode Sans Semi Condensed"/>
              <a:ea typeface="Encode Sans Semi Condensed"/>
              <a:cs typeface="Encode Sans Semi Condensed"/>
              <a:sym typeface="Encode Sans Semi Condensed"/>
            </a:endParaRPr>
          </a:p>
          <a:p>
            <a:pPr marL="457200" marR="0" lvl="0" indent="-463550" algn="just" rtl="0">
              <a:lnSpc>
                <a:spcPct val="90000"/>
              </a:lnSpc>
              <a:spcBef>
                <a:spcPts val="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MTB</a:t>
            </a:r>
            <a:endParaRPr sz="3700">
              <a:solidFill>
                <a:schemeClr val="lt1"/>
              </a:solidFill>
              <a:latin typeface="Encode Sans Semi Condensed"/>
              <a:ea typeface="Encode Sans Semi Condensed"/>
              <a:cs typeface="Encode Sans Semi Condensed"/>
              <a:sym typeface="Encode Sans Semi Condensed"/>
            </a:endParaRPr>
          </a:p>
          <a:p>
            <a:pPr marL="457200" marR="0" lvl="0" indent="-463550" algn="just" rtl="0">
              <a:lnSpc>
                <a:spcPct val="90000"/>
              </a:lnSpc>
              <a:spcBef>
                <a:spcPts val="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Ciclismo en ruta</a:t>
            </a:r>
            <a:endParaRPr sz="3700">
              <a:solidFill>
                <a:schemeClr val="lt1"/>
              </a:solidFill>
              <a:latin typeface="Encode Sans Semi Condensed"/>
              <a:ea typeface="Encode Sans Semi Condensed"/>
              <a:cs typeface="Encode Sans Semi Condensed"/>
              <a:sym typeface="Encode Sans Semi Condensed"/>
            </a:endParaRPr>
          </a:p>
          <a:p>
            <a:pPr marL="457200" marR="0" lvl="0" indent="-463550" algn="just" rtl="0">
              <a:lnSpc>
                <a:spcPct val="90000"/>
              </a:lnSpc>
              <a:spcBef>
                <a:spcPts val="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Gravel</a:t>
            </a:r>
            <a:endParaRPr sz="3700">
              <a:solidFill>
                <a:schemeClr val="lt1"/>
              </a:solidFill>
              <a:latin typeface="Encode Sans Semi Condensed"/>
              <a:ea typeface="Encode Sans Semi Condensed"/>
              <a:cs typeface="Encode Sans Semi Condensed"/>
              <a:sym typeface="Encode Sans Semi Condensed"/>
            </a:endParaRPr>
          </a:p>
          <a:p>
            <a:pPr marL="457200" marR="0" lvl="0" indent="-463550" algn="just" rtl="0">
              <a:lnSpc>
                <a:spcPct val="90000"/>
              </a:lnSpc>
              <a:spcBef>
                <a:spcPts val="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Natación en vías azules</a:t>
            </a:r>
            <a:endParaRPr sz="3700">
              <a:solidFill>
                <a:schemeClr val="lt1"/>
              </a:solidFill>
              <a:latin typeface="Encode Sans Semi Condensed"/>
              <a:ea typeface="Encode Sans Semi Condensed"/>
              <a:cs typeface="Encode Sans Semi Condensed"/>
              <a:sym typeface="Encode Sans Semi Condensed"/>
            </a:endParaRPr>
          </a:p>
          <a:p>
            <a:pPr marL="457200" marR="0" lvl="0" indent="-463550" algn="just" rtl="0">
              <a:lnSpc>
                <a:spcPct val="90000"/>
              </a:lnSpc>
              <a:spcBef>
                <a:spcPts val="0"/>
              </a:spcBef>
              <a:spcAft>
                <a:spcPts val="0"/>
              </a:spcAft>
              <a:buClr>
                <a:schemeClr val="lt1"/>
              </a:buClr>
              <a:buSzPts val="3700"/>
              <a:buFont typeface="Encode Sans Semi Condensed"/>
              <a:buChar char="•"/>
            </a:pPr>
            <a:r>
              <a:rPr lang="es" sz="3700">
                <a:solidFill>
                  <a:schemeClr val="lt1"/>
                </a:solidFill>
                <a:latin typeface="Encode Sans Semi Condensed"/>
                <a:ea typeface="Encode Sans Semi Condensed"/>
                <a:cs typeface="Encode Sans Semi Condensed"/>
                <a:sym typeface="Encode Sans Semi Condensed"/>
              </a:rPr>
              <a:t>Skimo</a:t>
            </a:r>
            <a:endParaRPr sz="37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2900">
              <a:solidFill>
                <a:schemeClr val="lt1"/>
              </a:solidFill>
              <a:latin typeface="Encode Sans Semi Condensed"/>
              <a:ea typeface="Encode Sans Semi Condensed"/>
              <a:cs typeface="Encode Sans Semi Condensed"/>
              <a:sym typeface="Encode Sans Semi Condensed"/>
            </a:endParaRPr>
          </a:p>
        </p:txBody>
      </p:sp>
      <p:sp>
        <p:nvSpPr>
          <p:cNvPr id="39" name="Google Shape;39;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3</a:t>
            </a:fld>
            <a:endParaRPr sz="1800" b="0" i="0" u="none" strike="noStrike" cap="none">
              <a:solidFill>
                <a:schemeClr val="accent1"/>
              </a:solidFill>
              <a:latin typeface="Calibri"/>
              <a:ea typeface="Calibri"/>
              <a:cs typeface="Calibri"/>
              <a:sym typeface="Calibri"/>
            </a:endParaRPr>
          </a:p>
        </p:txBody>
      </p:sp>
      <p:pic>
        <p:nvPicPr>
          <p:cNvPr id="40" name="Google Shape;40;p6"/>
          <p:cNvPicPr preferRelativeResize="0"/>
          <p:nvPr/>
        </p:nvPicPr>
        <p:blipFill>
          <a:blip r:embed="rId3">
            <a:alphaModFix/>
          </a:blip>
          <a:stretch>
            <a:fillRect/>
          </a:stretch>
        </p:blipFill>
        <p:spPr>
          <a:xfrm>
            <a:off x="7119050" y="1174263"/>
            <a:ext cx="4509475" cy="4509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8200" y="21637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NONSTOP, ETAPAS, CAMPEONATOS</a:t>
            </a:r>
            <a:endParaRPr>
              <a:latin typeface="Encode Sans Semi Condensed"/>
              <a:ea typeface="Encode Sans Semi Condensed"/>
              <a:cs typeface="Encode Sans Semi Condensed"/>
              <a:sym typeface="Encode Sans Semi Condensed"/>
            </a:endParaRPr>
          </a:p>
        </p:txBody>
      </p:sp>
      <p:sp>
        <p:nvSpPr>
          <p:cNvPr id="46" name="Google Shape;46;p7"/>
          <p:cNvSpPr txBox="1">
            <a:spLocks noGrp="1"/>
          </p:cNvSpPr>
          <p:nvPr>
            <p:ph type="body" idx="1"/>
          </p:nvPr>
        </p:nvSpPr>
        <p:spPr>
          <a:xfrm>
            <a:off x="838200" y="1478925"/>
            <a:ext cx="8272200" cy="46362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500"/>
              </a:spcBef>
              <a:spcAft>
                <a:spcPts val="0"/>
              </a:spcAft>
              <a:buNone/>
            </a:pPr>
            <a:r>
              <a:rPr lang="es">
                <a:solidFill>
                  <a:schemeClr val="lt1"/>
                </a:solidFill>
                <a:latin typeface="Encode Sans Semi Condensed"/>
                <a:ea typeface="Encode Sans Semi Condensed"/>
                <a:cs typeface="Encode Sans Semi Condensed"/>
                <a:sym typeface="Encode Sans Semi Condensed"/>
              </a:rPr>
              <a:t>Se puede realizar cualquier ruta y recibir automáticamente el diploma de participación personalizado en:</a:t>
            </a:r>
            <a:endParaRPr>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500"/>
              </a:spcBef>
              <a:spcAft>
                <a:spcPts val="0"/>
              </a:spcAft>
              <a:buNone/>
            </a:pP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50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Carreras individuales</a:t>
            </a:r>
            <a:endParaRPr>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Campeonatos</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Travesías por etapas</a:t>
            </a:r>
            <a:endParaRPr>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a:solidFill>
                  <a:schemeClr val="lt1"/>
                </a:solidFill>
                <a:latin typeface="Encode Sans Semi Condensed"/>
                <a:ea typeface="Encode Sans Semi Condensed"/>
                <a:cs typeface="Encode Sans Semi Condensed"/>
                <a:sym typeface="Encode Sans Semi Condensed"/>
              </a:rPr>
              <a:t>Y tantas veces como se quiera en el período de tiempo establecido. La clasificación estará VIVA HASTA EL FINAL.</a:t>
            </a:r>
            <a:endParaRPr>
              <a:solidFill>
                <a:schemeClr val="lt1"/>
              </a:solidFill>
              <a:latin typeface="Encode Sans Semi Condensed"/>
              <a:ea typeface="Encode Sans Semi Condensed"/>
              <a:cs typeface="Encode Sans Semi Condensed"/>
              <a:sym typeface="Encode Sans Semi Condensed"/>
            </a:endParaRPr>
          </a:p>
        </p:txBody>
      </p:sp>
      <p:sp>
        <p:nvSpPr>
          <p:cNvPr id="47" name="Google Shape;47;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4</a:t>
            </a:fld>
            <a:endParaRPr sz="1800" b="0" i="0" u="none" strike="noStrike" cap="none">
              <a:solidFill>
                <a:schemeClr val="accent1"/>
              </a:solidFill>
              <a:latin typeface="Calibri"/>
              <a:ea typeface="Calibri"/>
              <a:cs typeface="Calibri"/>
              <a:sym typeface="Calibri"/>
            </a:endParaRPr>
          </a:p>
        </p:txBody>
      </p:sp>
      <p:pic>
        <p:nvPicPr>
          <p:cNvPr id="48" name="Google Shape;48;p7"/>
          <p:cNvPicPr preferRelativeResize="0"/>
          <p:nvPr/>
        </p:nvPicPr>
        <p:blipFill>
          <a:blip r:embed="rId3">
            <a:alphaModFix/>
          </a:blip>
          <a:stretch>
            <a:fillRect/>
          </a:stretch>
        </p:blipFill>
        <p:spPr>
          <a:xfrm>
            <a:off x="9960598" y="1248638"/>
            <a:ext cx="1961048" cy="43607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381000" y="216375"/>
            <a:ext cx="10515600" cy="758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CONECTANDO DEPORTE Y TERRITORIO</a:t>
            </a:r>
            <a:endParaRPr>
              <a:latin typeface="Encode Sans Semi Condensed"/>
              <a:ea typeface="Encode Sans Semi Condensed"/>
              <a:cs typeface="Encode Sans Semi Condensed"/>
              <a:sym typeface="Encode Sans Semi Condensed"/>
            </a:endParaRPr>
          </a:p>
        </p:txBody>
      </p:sp>
      <p:sp>
        <p:nvSpPr>
          <p:cNvPr id="54" name="Google Shape;54;p8"/>
          <p:cNvSpPr txBox="1">
            <a:spLocks noGrp="1"/>
          </p:cNvSpPr>
          <p:nvPr>
            <p:ph type="body" idx="1"/>
          </p:nvPr>
        </p:nvSpPr>
        <p:spPr>
          <a:xfrm>
            <a:off x="404550" y="1111275"/>
            <a:ext cx="8150700" cy="48465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1000"/>
              </a:spcBef>
              <a:spcAft>
                <a:spcPts val="0"/>
              </a:spcAft>
              <a:buClr>
                <a:schemeClr val="dk1"/>
              </a:buClr>
              <a:buSzPts val="1100"/>
              <a:buFont typeface="Arial"/>
              <a:buNone/>
            </a:pPr>
            <a:r>
              <a:rPr lang="es" sz="2700">
                <a:solidFill>
                  <a:srgbClr val="FFFFFF"/>
                </a:solidFill>
                <a:latin typeface="Encode Sans Semi Condensed"/>
                <a:ea typeface="Encode Sans Semi Condensed"/>
                <a:cs typeface="Encode Sans Semi Condensed"/>
                <a:sym typeface="Encode Sans Semi Condensed"/>
              </a:rPr>
              <a:t>Es un hecho que el turismo deportivo en el medio natural está en fuerte crecimiento.</a:t>
            </a:r>
            <a:endParaRPr sz="2700">
              <a:solidFill>
                <a:srgbClr val="FFFFFF"/>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700">
                <a:solidFill>
                  <a:srgbClr val="FFFFFF"/>
                </a:solidFill>
                <a:latin typeface="Encode Sans Semi Condensed"/>
                <a:ea typeface="Encode Sans Semi Condensed"/>
                <a:cs typeface="Encode Sans Semi Condensed"/>
                <a:sym typeface="Encode Sans Semi Condensed"/>
              </a:rPr>
              <a:t>OTR permite </a:t>
            </a:r>
            <a:r>
              <a:rPr lang="es" sz="2700">
                <a:solidFill>
                  <a:schemeClr val="lt1"/>
                </a:solidFill>
                <a:latin typeface="Encode Sans Semi Condensed"/>
                <a:ea typeface="Encode Sans Semi Condensed"/>
                <a:cs typeface="Encode Sans Semi Condensed"/>
                <a:sym typeface="Encode Sans Semi Condensed"/>
              </a:rPr>
              <a:t>conectar a las entidades turísticas y deportivas locales con ese público, </a:t>
            </a:r>
            <a:r>
              <a:rPr lang="es" sz="2700">
                <a:solidFill>
                  <a:srgbClr val="FFFFFF"/>
                </a:solidFill>
                <a:latin typeface="Encode Sans Semi Condensed"/>
                <a:ea typeface="Encode Sans Semi Condensed"/>
                <a:cs typeface="Encode Sans Semi Condensed"/>
                <a:sym typeface="Encode Sans Semi Condensed"/>
              </a:rPr>
              <a:t>mediante las NOTIFICACIONES PUSH que incorpora la app.</a:t>
            </a:r>
            <a:endParaRPr sz="2700">
              <a:solidFill>
                <a:srgbClr val="FFFFFF"/>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700">
                <a:solidFill>
                  <a:srgbClr val="FFFFFF"/>
                </a:solidFill>
                <a:latin typeface="Encode Sans Semi Condensed"/>
                <a:ea typeface="Encode Sans Semi Condensed"/>
                <a:cs typeface="Encode Sans Semi Condensed"/>
                <a:sym typeface="Encode Sans Semi Condensed"/>
              </a:rPr>
              <a:t>Es fácil crear concursos o campeonatos propios para atraer público repetidamente.</a:t>
            </a:r>
            <a:endParaRPr sz="2700">
              <a:solidFill>
                <a:srgbClr val="FFFFFF"/>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700">
                <a:solidFill>
                  <a:srgbClr val="FFFFFF"/>
                </a:solidFill>
                <a:latin typeface="Encode Sans Semi Condensed"/>
                <a:ea typeface="Encode Sans Semi Condensed"/>
                <a:cs typeface="Encode Sans Semi Condensed"/>
                <a:sym typeface="Encode Sans Semi Condensed"/>
              </a:rPr>
              <a:t>Además la entidad organizadora de cada carrera podrá recibir informes periódicos de las participaciones en sus carreras.</a:t>
            </a:r>
            <a:endParaRPr sz="2700">
              <a:solidFill>
                <a:srgbClr val="FFFFFF"/>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2700">
              <a:solidFill>
                <a:srgbClr val="FFFFFF"/>
              </a:solidFill>
              <a:latin typeface="Encode Sans Semi Condensed"/>
              <a:ea typeface="Encode Sans Semi Condensed"/>
              <a:cs typeface="Encode Sans Semi Condensed"/>
              <a:sym typeface="Encode Sans Semi Condensed"/>
            </a:endParaRPr>
          </a:p>
        </p:txBody>
      </p:sp>
      <p:sp>
        <p:nvSpPr>
          <p:cNvPr id="55" name="Google Shape;55;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5</a:t>
            </a:fld>
            <a:endParaRPr/>
          </a:p>
        </p:txBody>
      </p:sp>
      <p:pic>
        <p:nvPicPr>
          <p:cNvPr id="56" name="Google Shape;56;p8"/>
          <p:cNvPicPr preferRelativeResize="0"/>
          <p:nvPr/>
        </p:nvPicPr>
        <p:blipFill>
          <a:blip r:embed="rId3">
            <a:alphaModFix/>
          </a:blip>
          <a:stretch>
            <a:fillRect/>
          </a:stretch>
        </p:blipFill>
        <p:spPr>
          <a:xfrm>
            <a:off x="8778325" y="2358163"/>
            <a:ext cx="3231799" cy="21416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62" name="Google Shape;62;p9"/>
          <p:cNvSpPr txBox="1">
            <a:spLocks noGrp="1"/>
          </p:cNvSpPr>
          <p:nvPr>
            <p:ph type="body" idx="1"/>
          </p:nvPr>
        </p:nvSpPr>
        <p:spPr>
          <a:xfrm>
            <a:off x="838200" y="1825625"/>
            <a:ext cx="6897300" cy="43515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200" i="0" u="none" strike="noStrike" cap="none">
                <a:solidFill>
                  <a:schemeClr val="lt1"/>
                </a:solidFill>
                <a:latin typeface="Encode Sans Semi Condensed"/>
                <a:ea typeface="Encode Sans Semi Condensed"/>
                <a:cs typeface="Encode Sans Semi Condensed"/>
                <a:sym typeface="Encode Sans Semi Condensed"/>
              </a:rPr>
              <a:t>REGISTRO / IDENTIFICACIÓN. </a:t>
            </a:r>
            <a:endParaRPr sz="3200" i="0" u="none" strike="noStrike" cap="none">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0"/>
              </a:spcBef>
              <a:spcAft>
                <a:spcPts val="0"/>
              </a:spcAft>
              <a:buClr>
                <a:schemeClr val="lt1"/>
              </a:buClr>
              <a:buSzPts val="2800"/>
              <a:buFont typeface="Arial"/>
              <a:buNone/>
            </a:pPr>
            <a:endParaRPr sz="32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lt1"/>
              </a:buClr>
              <a:buSzPts val="2800"/>
              <a:buFont typeface="Arial"/>
              <a:buNone/>
            </a:pPr>
            <a:r>
              <a:rPr lang="es" sz="3200" i="0" u="none" strike="noStrike" cap="none">
                <a:solidFill>
                  <a:schemeClr val="lt1"/>
                </a:solidFill>
                <a:latin typeface="Encode Sans Semi Condensed"/>
                <a:ea typeface="Encode Sans Semi Condensed"/>
                <a:cs typeface="Encode Sans Semi Condensed"/>
                <a:sym typeface="Encode Sans Semi Condensed"/>
              </a:rPr>
              <a:t>El usuario inicia sesión, </a:t>
            </a:r>
            <a:r>
              <a:rPr lang="es" sz="3200">
                <a:solidFill>
                  <a:schemeClr val="lt1"/>
                </a:solidFill>
                <a:latin typeface="Encode Sans Semi Condensed"/>
                <a:ea typeface="Encode Sans Semi Condensed"/>
                <a:cs typeface="Encode Sans Semi Condensed"/>
                <a:sym typeface="Encode Sans Semi Condensed"/>
              </a:rPr>
              <a:t>en el idioma de su teléfono, </a:t>
            </a:r>
            <a:r>
              <a:rPr lang="es" sz="3200" i="0" u="none" strike="noStrike" cap="none">
                <a:solidFill>
                  <a:schemeClr val="lt1"/>
                </a:solidFill>
                <a:latin typeface="Encode Sans Semi Condensed"/>
                <a:ea typeface="Encode Sans Semi Condensed"/>
                <a:cs typeface="Encode Sans Semi Condensed"/>
                <a:sym typeface="Encode Sans Semi Condensed"/>
              </a:rPr>
              <a:t>o crea una cuenta rápidamente con </a:t>
            </a:r>
            <a:r>
              <a:rPr lang="es" sz="3200">
                <a:solidFill>
                  <a:schemeClr val="lt1"/>
                </a:solidFill>
                <a:latin typeface="Encode Sans Semi Condensed"/>
                <a:ea typeface="Encode Sans Semi Condensed"/>
                <a:cs typeface="Encode Sans Semi Condensed"/>
                <a:sym typeface="Encode Sans Semi Condensed"/>
              </a:rPr>
              <a:t>pocos</a:t>
            </a:r>
            <a:r>
              <a:rPr lang="es" sz="3200" i="0" u="none" strike="noStrike" cap="none">
                <a:solidFill>
                  <a:schemeClr val="lt1"/>
                </a:solidFill>
                <a:latin typeface="Encode Sans Semi Condensed"/>
                <a:ea typeface="Encode Sans Semi Condensed"/>
                <a:cs typeface="Encode Sans Semi Condensed"/>
                <a:sym typeface="Encode Sans Semi Condensed"/>
              </a:rPr>
              <a:t> datos.</a:t>
            </a:r>
            <a:r>
              <a:rPr lang="es" sz="3200">
                <a:solidFill>
                  <a:schemeClr val="lt1"/>
                </a:solidFill>
                <a:latin typeface="Encode Sans Semi Condensed"/>
                <a:ea typeface="Encode Sans Semi Condensed"/>
                <a:cs typeface="Encode Sans Semi Condensed"/>
                <a:sym typeface="Encode Sans Semi Condensed"/>
              </a:rPr>
              <a:t> La fecha de nacimiento i sexo introducidos determinarán la categoría según el reglamento internacional de cada deporte.</a:t>
            </a:r>
            <a:endParaRPr sz="3200">
              <a:solidFill>
                <a:schemeClr val="lt1"/>
              </a:solidFill>
              <a:latin typeface="Encode Sans Semi Condensed"/>
              <a:ea typeface="Encode Sans Semi Condensed"/>
              <a:cs typeface="Encode Sans Semi Condensed"/>
              <a:sym typeface="Encode Sans Semi Condensed"/>
            </a:endParaRPr>
          </a:p>
          <a:p>
            <a:pPr marL="228600" marR="0" lvl="0" indent="-50800" algn="just" rtl="0">
              <a:lnSpc>
                <a:spcPct val="90000"/>
              </a:lnSpc>
              <a:spcBef>
                <a:spcPts val="1000"/>
              </a:spcBef>
              <a:spcAft>
                <a:spcPts val="0"/>
              </a:spcAft>
              <a:buClr>
                <a:schemeClr val="dk1"/>
              </a:buClr>
              <a:buSzPts val="2800"/>
              <a:buFont typeface="Arial"/>
              <a:buNone/>
            </a:pPr>
            <a:endParaRPr sz="3000" i="0" u="none" strike="noStrike" cap="none">
              <a:solidFill>
                <a:schemeClr val="lt1"/>
              </a:solidFill>
              <a:latin typeface="Encode Sans Semi Condensed"/>
              <a:ea typeface="Encode Sans Semi Condensed"/>
              <a:cs typeface="Encode Sans Semi Condensed"/>
              <a:sym typeface="Encode Sans Semi Condensed"/>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6</a:t>
            </a:fld>
            <a:endParaRPr sz="1800" b="0" i="0" u="none" strike="noStrike" cap="none">
              <a:solidFill>
                <a:schemeClr val="accent1"/>
              </a:solidFill>
              <a:latin typeface="Calibri"/>
              <a:ea typeface="Calibri"/>
              <a:cs typeface="Calibri"/>
              <a:sym typeface="Calibri"/>
            </a:endParaRPr>
          </a:p>
        </p:txBody>
      </p:sp>
      <p:pic>
        <p:nvPicPr>
          <p:cNvPr id="64" name="Google Shape;64;p9"/>
          <p:cNvPicPr preferRelativeResize="0"/>
          <p:nvPr/>
        </p:nvPicPr>
        <p:blipFill>
          <a:blip r:embed="rId3">
            <a:alphaModFix/>
          </a:blip>
          <a:stretch>
            <a:fillRect/>
          </a:stretch>
        </p:blipFill>
        <p:spPr>
          <a:xfrm>
            <a:off x="8728576" y="527133"/>
            <a:ext cx="2507250" cy="55752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70" name="Google Shape;70;p10"/>
          <p:cNvSpPr txBox="1">
            <a:spLocks noGrp="1"/>
          </p:cNvSpPr>
          <p:nvPr>
            <p:ph type="body" idx="1"/>
          </p:nvPr>
        </p:nvSpPr>
        <p:spPr>
          <a:xfrm>
            <a:off x="838200" y="1825625"/>
            <a:ext cx="5142300" cy="43515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200" i="0" u="none" strike="noStrike" cap="none">
                <a:solidFill>
                  <a:schemeClr val="lt1"/>
                </a:solidFill>
                <a:latin typeface="Encode Sans Semi Condensed"/>
                <a:ea typeface="Encode Sans Semi Condensed"/>
                <a:cs typeface="Encode Sans Semi Condensed"/>
                <a:sym typeface="Encode Sans Semi Condensed"/>
              </a:rPr>
              <a:t>SELECCIÓN DE CARRERA. </a:t>
            </a:r>
            <a:endParaRPr sz="3200">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sz="32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a:solidFill>
                  <a:schemeClr val="lt1"/>
                </a:solidFill>
                <a:latin typeface="Encode Sans Semi Condensed"/>
                <a:ea typeface="Encode Sans Semi Condensed"/>
                <a:cs typeface="Encode Sans Semi Condensed"/>
                <a:sym typeface="Encode Sans Semi Condensed"/>
              </a:rPr>
              <a:t>Se puede elegir una carrera pudiendo filtrar por deporte y nombre (por defecto aparecerán las que estén más cerca sobre el mapa)</a:t>
            </a:r>
            <a:endParaRPr>
              <a:solidFill>
                <a:schemeClr val="lt1"/>
              </a:solidFill>
              <a:latin typeface="Encode Sans Semi Condensed"/>
              <a:ea typeface="Encode Sans Semi Condensed"/>
              <a:cs typeface="Encode Sans Semi Condensed"/>
              <a:sym typeface="Encode Sans Semi Condensed"/>
            </a:endParaRPr>
          </a:p>
          <a:p>
            <a:pPr marL="228600" marR="0" lvl="0" indent="-50800" algn="just" rtl="0">
              <a:lnSpc>
                <a:spcPct val="90000"/>
              </a:lnSpc>
              <a:spcBef>
                <a:spcPts val="1000"/>
              </a:spcBef>
              <a:spcAft>
                <a:spcPts val="0"/>
              </a:spcAft>
              <a:buClr>
                <a:schemeClr val="dk1"/>
              </a:buClr>
              <a:buSzPts val="2800"/>
              <a:buFont typeface="Arial"/>
              <a:buNone/>
            </a:pPr>
            <a:endParaRPr sz="3200" i="0" u="none" strike="noStrike" cap="none">
              <a:solidFill>
                <a:schemeClr val="lt1"/>
              </a:solidFill>
              <a:latin typeface="Encode Sans Semi Condensed"/>
              <a:ea typeface="Encode Sans Semi Condensed"/>
              <a:cs typeface="Encode Sans Semi Condensed"/>
              <a:sym typeface="Encode Sans Semi Condensed"/>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7</a:t>
            </a:fld>
            <a:endParaRPr sz="1800" b="0" i="0" u="none" strike="noStrike" cap="none">
              <a:solidFill>
                <a:schemeClr val="accent1"/>
              </a:solidFill>
              <a:latin typeface="Calibri"/>
              <a:ea typeface="Calibri"/>
              <a:cs typeface="Calibri"/>
              <a:sym typeface="Calibri"/>
            </a:endParaRPr>
          </a:p>
        </p:txBody>
      </p:sp>
      <p:pic>
        <p:nvPicPr>
          <p:cNvPr id="72" name="Google Shape;72;p10"/>
          <p:cNvPicPr preferRelativeResize="0"/>
          <p:nvPr/>
        </p:nvPicPr>
        <p:blipFill>
          <a:blip r:embed="rId3">
            <a:alphaModFix/>
          </a:blip>
          <a:stretch>
            <a:fillRect/>
          </a:stretch>
        </p:blipFill>
        <p:spPr>
          <a:xfrm>
            <a:off x="9640076" y="817102"/>
            <a:ext cx="2389650" cy="5313741"/>
          </a:xfrm>
          <a:prstGeom prst="rect">
            <a:avLst/>
          </a:prstGeom>
          <a:noFill/>
          <a:ln>
            <a:noFill/>
          </a:ln>
        </p:spPr>
      </p:pic>
      <p:pic>
        <p:nvPicPr>
          <p:cNvPr id="73" name="Google Shape;73;p10"/>
          <p:cNvPicPr preferRelativeResize="0"/>
          <p:nvPr/>
        </p:nvPicPr>
        <p:blipFill>
          <a:blip r:embed="rId4">
            <a:alphaModFix/>
          </a:blip>
          <a:stretch>
            <a:fillRect/>
          </a:stretch>
        </p:blipFill>
        <p:spPr>
          <a:xfrm>
            <a:off x="6716951" y="817101"/>
            <a:ext cx="2389650" cy="531379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79" name="Google Shape;79;p11"/>
          <p:cNvSpPr txBox="1">
            <a:spLocks noGrp="1"/>
          </p:cNvSpPr>
          <p:nvPr>
            <p:ph type="body" idx="1"/>
          </p:nvPr>
        </p:nvSpPr>
        <p:spPr>
          <a:xfrm>
            <a:off x="838200" y="1825625"/>
            <a:ext cx="6667500" cy="43512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a:solidFill>
                  <a:schemeClr val="lt1"/>
                </a:solidFill>
                <a:latin typeface="Encode Sans Semi Condensed"/>
                <a:ea typeface="Encode Sans Semi Condensed"/>
                <a:cs typeface="Encode Sans Semi Condensed"/>
                <a:sym typeface="Encode Sans Semi Condensed"/>
              </a:rPr>
              <a:t>INFORMACIÓN DE LA CARRERA</a:t>
            </a:r>
            <a:r>
              <a:rPr lang="es" sz="2800" i="0" u="none" strike="noStrike" cap="none">
                <a:solidFill>
                  <a:schemeClr val="lt1"/>
                </a:solidFill>
                <a:latin typeface="Encode Sans Semi Condensed"/>
                <a:ea typeface="Encode Sans Semi Condensed"/>
                <a:cs typeface="Encode Sans Semi Condensed"/>
                <a:sym typeface="Encode Sans Semi Condensed"/>
              </a:rPr>
              <a:t> </a:t>
            </a:r>
            <a:endParaRPr>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a:solidFill>
                <a:schemeClr val="lt1"/>
              </a:solidFill>
              <a:latin typeface="Encode Sans Semi Condensed"/>
              <a:ea typeface="Encode Sans Semi Condensed"/>
              <a:cs typeface="Encode Sans Semi Condensed"/>
              <a:sym typeface="Encode Sans Semi Condensed"/>
            </a:endParaRPr>
          </a:p>
          <a:p>
            <a:pPr marL="0" lvl="0" indent="0" algn="just" rtl="0">
              <a:spcBef>
                <a:spcPts val="1000"/>
              </a:spcBef>
              <a:spcAft>
                <a:spcPts val="0"/>
              </a:spcAft>
              <a:buClr>
                <a:schemeClr val="dk1"/>
              </a:buClr>
              <a:buSzPts val="1100"/>
              <a:buFont typeface="Arial"/>
              <a:buNone/>
            </a:pPr>
            <a:r>
              <a:rPr lang="es" sz="2300">
                <a:solidFill>
                  <a:schemeClr val="lt1"/>
                </a:solidFill>
                <a:latin typeface="Encode Sans Semi Condensed"/>
                <a:ea typeface="Encode Sans Semi Condensed"/>
                <a:cs typeface="Encode Sans Semi Condensed"/>
                <a:sym typeface="Encode Sans Semi Condensed"/>
              </a:rPr>
              <a:t>Una vez seleccionado el recorrido, podrá consultar la información:</a:t>
            </a:r>
            <a:endParaRPr sz="2300">
              <a:solidFill>
                <a:schemeClr val="lt1"/>
              </a:solidFill>
              <a:latin typeface="Encode Sans Semi Condensed"/>
              <a:ea typeface="Encode Sans Semi Condensed"/>
              <a:cs typeface="Encode Sans Semi Condensed"/>
              <a:sym typeface="Encode Sans Semi Condensed"/>
            </a:endParaRPr>
          </a:p>
          <a:p>
            <a:pPr marL="1371600" lvl="0" indent="-374650" algn="just" rtl="0">
              <a:spcBef>
                <a:spcPts val="1000"/>
              </a:spcBef>
              <a:spcAft>
                <a:spcPts val="0"/>
              </a:spcAft>
              <a:buClr>
                <a:schemeClr val="lt1"/>
              </a:buClr>
              <a:buSzPts val="2300"/>
              <a:buFont typeface="Encode Sans Semi Condensed"/>
              <a:buChar char="•"/>
            </a:pPr>
            <a:r>
              <a:rPr lang="es" sz="2300">
                <a:solidFill>
                  <a:schemeClr val="lt1"/>
                </a:solidFill>
                <a:latin typeface="Encode Sans Semi Condensed"/>
                <a:ea typeface="Encode Sans Semi Condensed"/>
                <a:cs typeface="Encode Sans Semi Condensed"/>
                <a:sym typeface="Encode Sans Semi Condensed"/>
              </a:rPr>
              <a:t>Perfil del recorrido</a:t>
            </a:r>
            <a:endParaRPr sz="2300">
              <a:solidFill>
                <a:schemeClr val="lt1"/>
              </a:solidFill>
              <a:latin typeface="Encode Sans Semi Condensed"/>
              <a:ea typeface="Encode Sans Semi Condensed"/>
              <a:cs typeface="Encode Sans Semi Condensed"/>
              <a:sym typeface="Encode Sans Semi Condensed"/>
            </a:endParaRPr>
          </a:p>
          <a:p>
            <a:pPr marL="1371600" lvl="0" indent="-374650" algn="just" rtl="0">
              <a:spcBef>
                <a:spcPts val="0"/>
              </a:spcBef>
              <a:spcAft>
                <a:spcPts val="0"/>
              </a:spcAft>
              <a:buClr>
                <a:schemeClr val="lt1"/>
              </a:buClr>
              <a:buSzPts val="2300"/>
              <a:buFont typeface="Encode Sans Semi Condensed"/>
              <a:buChar char="•"/>
            </a:pPr>
            <a:r>
              <a:rPr lang="es" sz="2300">
                <a:solidFill>
                  <a:schemeClr val="lt1"/>
                </a:solidFill>
                <a:latin typeface="Encode Sans Semi Condensed"/>
                <a:ea typeface="Encode Sans Semi Condensed"/>
                <a:cs typeface="Encode Sans Semi Condensed"/>
                <a:sym typeface="Encode Sans Semi Condensed"/>
              </a:rPr>
              <a:t>Material recomendado</a:t>
            </a:r>
            <a:endParaRPr sz="2300">
              <a:solidFill>
                <a:schemeClr val="lt1"/>
              </a:solidFill>
              <a:latin typeface="Encode Sans Semi Condensed"/>
              <a:ea typeface="Encode Sans Semi Condensed"/>
              <a:cs typeface="Encode Sans Semi Condensed"/>
              <a:sym typeface="Encode Sans Semi Condensed"/>
            </a:endParaRPr>
          </a:p>
          <a:p>
            <a:pPr marL="1371600" lvl="0" indent="-374650" algn="just" rtl="0">
              <a:spcBef>
                <a:spcPts val="0"/>
              </a:spcBef>
              <a:spcAft>
                <a:spcPts val="0"/>
              </a:spcAft>
              <a:buClr>
                <a:schemeClr val="lt1"/>
              </a:buClr>
              <a:buSzPts val="2300"/>
              <a:buFont typeface="Encode Sans Semi Condensed"/>
              <a:buChar char="•"/>
            </a:pPr>
            <a:r>
              <a:rPr lang="es" sz="2300">
                <a:solidFill>
                  <a:schemeClr val="lt1"/>
                </a:solidFill>
                <a:latin typeface="Encode Sans Semi Condensed"/>
                <a:ea typeface="Encode Sans Semi Condensed"/>
                <a:cs typeface="Encode Sans Semi Condensed"/>
                <a:sym typeface="Encode Sans Semi Condensed"/>
              </a:rPr>
              <a:t>Descarga del track GPX </a:t>
            </a:r>
            <a:endParaRPr sz="2300">
              <a:solidFill>
                <a:schemeClr val="lt1"/>
              </a:solidFill>
              <a:latin typeface="Encode Sans Semi Condensed"/>
              <a:ea typeface="Encode Sans Semi Condensed"/>
              <a:cs typeface="Encode Sans Semi Condensed"/>
              <a:sym typeface="Encode Sans Semi Condensed"/>
            </a:endParaRPr>
          </a:p>
          <a:p>
            <a:pPr marL="1371600" lvl="0" indent="-374650" algn="just" rtl="0">
              <a:spcBef>
                <a:spcPts val="0"/>
              </a:spcBef>
              <a:spcAft>
                <a:spcPts val="0"/>
              </a:spcAft>
              <a:buClr>
                <a:schemeClr val="lt1"/>
              </a:buClr>
              <a:buSzPts val="2300"/>
              <a:buFont typeface="Encode Sans Semi Condensed"/>
              <a:buChar char="•"/>
            </a:pPr>
            <a:r>
              <a:rPr lang="es" sz="2300">
                <a:solidFill>
                  <a:schemeClr val="lt1"/>
                </a:solidFill>
                <a:latin typeface="Encode Sans Semi Condensed"/>
                <a:ea typeface="Encode Sans Semi Condensed"/>
                <a:cs typeface="Encode Sans Semi Condensed"/>
                <a:sym typeface="Encode Sans Semi Condensed"/>
              </a:rPr>
              <a:t>Ubicación "start point"</a:t>
            </a:r>
            <a:endParaRPr sz="2300">
              <a:solidFill>
                <a:schemeClr val="lt1"/>
              </a:solidFill>
              <a:latin typeface="Encode Sans Semi Condensed"/>
              <a:ea typeface="Encode Sans Semi Condensed"/>
              <a:cs typeface="Encode Sans Semi Condensed"/>
              <a:sym typeface="Encode Sans Semi Condensed"/>
            </a:endParaRPr>
          </a:p>
          <a:p>
            <a:pPr marL="1371600" lvl="0" indent="-374650" algn="just" rtl="0">
              <a:spcBef>
                <a:spcPts val="0"/>
              </a:spcBef>
              <a:spcAft>
                <a:spcPts val="0"/>
              </a:spcAft>
              <a:buClr>
                <a:schemeClr val="lt1"/>
              </a:buClr>
              <a:buSzPts val="2300"/>
              <a:buFont typeface="Encode Sans Semi Condensed"/>
              <a:buChar char="•"/>
            </a:pPr>
            <a:r>
              <a:rPr lang="es" sz="2300">
                <a:solidFill>
                  <a:schemeClr val="lt1"/>
                </a:solidFill>
                <a:latin typeface="Encode Sans Semi Condensed"/>
                <a:ea typeface="Encode Sans Semi Condensed"/>
                <a:cs typeface="Encode Sans Semi Condensed"/>
                <a:sym typeface="Encode Sans Semi Condensed"/>
              </a:rPr>
              <a:t>Clasificación y podios absolutos / categoría</a:t>
            </a:r>
            <a:endParaRPr sz="2300">
              <a:solidFill>
                <a:schemeClr val="lt1"/>
              </a:solidFill>
              <a:latin typeface="Encode Sans Semi Condensed"/>
              <a:ea typeface="Encode Sans Semi Condensed"/>
              <a:cs typeface="Encode Sans Semi Condensed"/>
              <a:sym typeface="Encode Sans Semi Condensed"/>
            </a:endParaRPr>
          </a:p>
          <a:p>
            <a:pPr marL="228600" marR="0" lvl="0" indent="-50800" algn="just" rtl="0">
              <a:lnSpc>
                <a:spcPct val="90000"/>
              </a:lnSpc>
              <a:spcBef>
                <a:spcPts val="1000"/>
              </a:spcBef>
              <a:spcAft>
                <a:spcPts val="0"/>
              </a:spcAft>
              <a:buClr>
                <a:schemeClr val="dk1"/>
              </a:buClr>
              <a:buSzPts val="2800"/>
              <a:buFont typeface="Arial"/>
              <a:buNone/>
            </a:pPr>
            <a:endParaRPr sz="2400">
              <a:solidFill>
                <a:schemeClr val="lt1"/>
              </a:solidFill>
              <a:latin typeface="Encode Sans Semi Condensed"/>
              <a:ea typeface="Encode Sans Semi Condensed"/>
              <a:cs typeface="Encode Sans Semi Condensed"/>
              <a:sym typeface="Encode Sans Semi Condensed"/>
            </a:endParaRPr>
          </a:p>
        </p:txBody>
      </p:sp>
      <p:sp>
        <p:nvSpPr>
          <p:cNvPr id="80" name="Google Shape;80;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8</a:t>
            </a:fld>
            <a:endParaRPr sz="1800" b="0" i="0" u="none" strike="noStrike" cap="none">
              <a:solidFill>
                <a:schemeClr val="accent1"/>
              </a:solidFill>
              <a:latin typeface="Calibri"/>
              <a:ea typeface="Calibri"/>
              <a:cs typeface="Calibri"/>
              <a:sym typeface="Calibri"/>
            </a:endParaRPr>
          </a:p>
        </p:txBody>
      </p:sp>
      <p:pic>
        <p:nvPicPr>
          <p:cNvPr id="81" name="Google Shape;81;p11"/>
          <p:cNvPicPr preferRelativeResize="0"/>
          <p:nvPr/>
        </p:nvPicPr>
        <p:blipFill>
          <a:blip r:embed="rId3">
            <a:alphaModFix/>
          </a:blip>
          <a:stretch>
            <a:fillRect/>
          </a:stretch>
        </p:blipFill>
        <p:spPr>
          <a:xfrm>
            <a:off x="7752625" y="1248638"/>
            <a:ext cx="1961048" cy="4360724"/>
          </a:xfrm>
          <a:prstGeom prst="rect">
            <a:avLst/>
          </a:prstGeom>
          <a:noFill/>
          <a:ln>
            <a:noFill/>
          </a:ln>
        </p:spPr>
      </p:pic>
      <p:pic>
        <p:nvPicPr>
          <p:cNvPr id="82" name="Google Shape;82;p11"/>
          <p:cNvPicPr preferRelativeResize="0"/>
          <p:nvPr/>
        </p:nvPicPr>
        <p:blipFill>
          <a:blip r:embed="rId4">
            <a:alphaModFix/>
          </a:blip>
          <a:stretch>
            <a:fillRect/>
          </a:stretch>
        </p:blipFill>
        <p:spPr>
          <a:xfrm>
            <a:off x="9960598" y="1248638"/>
            <a:ext cx="1961048" cy="43607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88" name="Google Shape;88;p12"/>
          <p:cNvSpPr txBox="1">
            <a:spLocks noGrp="1"/>
          </p:cNvSpPr>
          <p:nvPr>
            <p:ph type="body" idx="1"/>
          </p:nvPr>
        </p:nvSpPr>
        <p:spPr>
          <a:xfrm>
            <a:off x="838200" y="1825625"/>
            <a:ext cx="6756300" cy="24150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2800" i="0" u="none" strike="noStrike" cap="none">
                <a:solidFill>
                  <a:schemeClr val="lt1"/>
                </a:solidFill>
                <a:latin typeface="Encode Sans Semi Condensed"/>
                <a:ea typeface="Encode Sans Semi Condensed"/>
                <a:cs typeface="Encode Sans Semi Condensed"/>
                <a:sym typeface="Encode Sans Semi Condensed"/>
              </a:rPr>
              <a:t>SITUARSE EN EL PUNTO DE SALIDA. </a:t>
            </a:r>
            <a:endParaRPr>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lt1"/>
              </a:buClr>
              <a:buSzPts val="2800"/>
              <a:buFont typeface="Arial"/>
              <a:buNone/>
            </a:pPr>
            <a:r>
              <a:rPr lang="es" sz="2800" i="0" u="none" strike="noStrike" cap="none">
                <a:solidFill>
                  <a:schemeClr val="lt1"/>
                </a:solidFill>
                <a:latin typeface="Encode Sans Semi Condensed"/>
                <a:ea typeface="Encode Sans Semi Condensed"/>
                <a:cs typeface="Encode Sans Semi Condensed"/>
                <a:sym typeface="Encode Sans Semi Condensed"/>
              </a:rPr>
              <a:t>La app facilita la ubicación GPS del punto de salida </a:t>
            </a:r>
            <a:r>
              <a:rPr lang="es">
                <a:solidFill>
                  <a:schemeClr val="lt1"/>
                </a:solidFill>
                <a:latin typeface="Encode Sans Semi Condensed"/>
                <a:ea typeface="Encode Sans Semi Condensed"/>
                <a:cs typeface="Encode Sans Semi Condensed"/>
                <a:sym typeface="Encode Sans Semi Condensed"/>
              </a:rPr>
              <a:t>y</a:t>
            </a:r>
            <a:r>
              <a:rPr lang="es" sz="2800" i="0" u="none" strike="noStrike" cap="none">
                <a:solidFill>
                  <a:schemeClr val="lt1"/>
                </a:solidFill>
                <a:latin typeface="Encode Sans Semi Condensed"/>
                <a:ea typeface="Encode Sans Semi Condensed"/>
                <a:cs typeface="Encode Sans Semi Condensed"/>
                <a:sym typeface="Encode Sans Semi Condensed"/>
              </a:rPr>
              <a:t> en</a:t>
            </a:r>
            <a:r>
              <a:rPr lang="es">
                <a:solidFill>
                  <a:schemeClr val="lt1"/>
                </a:solidFill>
                <a:latin typeface="Encode Sans Semi Condensed"/>
                <a:ea typeface="Encode Sans Semi Condensed"/>
                <a:cs typeface="Encode Sans Semi Condensed"/>
                <a:sym typeface="Encode Sans Semi Condensed"/>
              </a:rPr>
              <a:t>laza con la aplicación de mapas por defecto del teléfono </a:t>
            </a:r>
            <a:r>
              <a:rPr lang="es" sz="2800" i="0" u="none" strike="noStrike" cap="none">
                <a:solidFill>
                  <a:schemeClr val="lt1"/>
                </a:solidFill>
                <a:latin typeface="Encode Sans Semi Condensed"/>
                <a:ea typeface="Encode Sans Semi Condensed"/>
                <a:cs typeface="Encode Sans Semi Condensed"/>
                <a:sym typeface="Encode Sans Semi Condensed"/>
              </a:rPr>
              <a:t>para g</a:t>
            </a:r>
            <a:r>
              <a:rPr lang="es">
                <a:solidFill>
                  <a:schemeClr val="lt1"/>
                </a:solidFill>
                <a:latin typeface="Encode Sans Semi Condensed"/>
                <a:ea typeface="Encode Sans Semi Condensed"/>
                <a:cs typeface="Encode Sans Semi Condensed"/>
                <a:sym typeface="Encode Sans Semi Condensed"/>
              </a:rPr>
              <a:t>uiarle, si así lo desea.</a:t>
            </a:r>
            <a:r>
              <a:rPr lang="es" sz="2800" i="0" u="none" strike="noStrike" cap="none">
                <a:solidFill>
                  <a:schemeClr val="lt1"/>
                </a:solidFill>
                <a:latin typeface="Encode Sans Semi Condensed"/>
                <a:ea typeface="Encode Sans Semi Condensed"/>
                <a:cs typeface="Encode Sans Semi Condensed"/>
                <a:sym typeface="Encode Sans Semi Condensed"/>
              </a:rPr>
              <a:t> </a:t>
            </a:r>
            <a:endParaRPr>
              <a:latin typeface="Encode Sans Semi Condensed"/>
              <a:ea typeface="Encode Sans Semi Condensed"/>
              <a:cs typeface="Encode Sans Semi Condensed"/>
              <a:sym typeface="Encode Sans Semi Condensed"/>
            </a:endParaRPr>
          </a:p>
          <a:p>
            <a:pPr marL="228600" marR="0" lvl="0" indent="-50800" algn="just" rtl="0">
              <a:lnSpc>
                <a:spcPct val="90000"/>
              </a:lnSpc>
              <a:spcBef>
                <a:spcPts val="1000"/>
              </a:spcBef>
              <a:spcAft>
                <a:spcPts val="0"/>
              </a:spcAft>
              <a:buClr>
                <a:schemeClr val="dk1"/>
              </a:buClr>
              <a:buSzPts val="2800"/>
              <a:buFont typeface="Arial"/>
              <a:buNone/>
            </a:pPr>
            <a:endParaRPr sz="2800" i="0" u="none" strike="noStrike" cap="none">
              <a:solidFill>
                <a:schemeClr val="lt1"/>
              </a:solidFill>
              <a:latin typeface="Encode Sans Semi Condensed"/>
              <a:ea typeface="Encode Sans Semi Condensed"/>
              <a:cs typeface="Encode Sans Semi Condensed"/>
              <a:sym typeface="Encode Sans Semi Condensed"/>
            </a:endParaRPr>
          </a:p>
          <a:p>
            <a:pPr marL="228600" marR="0" lvl="0" indent="-50800" algn="just" rtl="0">
              <a:lnSpc>
                <a:spcPct val="90000"/>
              </a:lnSpc>
              <a:spcBef>
                <a:spcPts val="1000"/>
              </a:spcBef>
              <a:spcAft>
                <a:spcPts val="0"/>
              </a:spcAft>
              <a:buClr>
                <a:schemeClr val="dk1"/>
              </a:buClr>
              <a:buSzPts val="2800"/>
              <a:buFont typeface="Arial"/>
              <a:buNone/>
            </a:pPr>
            <a:endParaRPr sz="2800" i="0" u="none" strike="noStrike" cap="none">
              <a:solidFill>
                <a:schemeClr val="lt1"/>
              </a:solidFill>
              <a:latin typeface="Encode Sans Semi Condensed"/>
              <a:ea typeface="Encode Sans Semi Condensed"/>
              <a:cs typeface="Encode Sans Semi Condensed"/>
              <a:sym typeface="Encode Sans Semi Condensed"/>
            </a:endParaRPr>
          </a:p>
        </p:txBody>
      </p:sp>
      <p:sp>
        <p:nvSpPr>
          <p:cNvPr id="89" name="Google Shape;8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9</a:t>
            </a:fld>
            <a:endParaRPr sz="1800" b="0" i="0" u="none" strike="noStrike" cap="none">
              <a:solidFill>
                <a:schemeClr val="accent1"/>
              </a:solidFill>
              <a:latin typeface="Calibri"/>
              <a:ea typeface="Calibri"/>
              <a:cs typeface="Calibri"/>
              <a:sym typeface="Calibri"/>
            </a:endParaRPr>
          </a:p>
        </p:txBody>
      </p:sp>
      <p:pic>
        <p:nvPicPr>
          <p:cNvPr id="90" name="Google Shape;90;p12"/>
          <p:cNvPicPr preferRelativeResize="0"/>
          <p:nvPr/>
        </p:nvPicPr>
        <p:blipFill rotWithShape="1">
          <a:blip r:embed="rId3">
            <a:alphaModFix/>
          </a:blip>
          <a:srcRect/>
          <a:stretch/>
        </p:blipFill>
        <p:spPr>
          <a:xfrm>
            <a:off x="5159075" y="3959863"/>
            <a:ext cx="2291075" cy="2291075"/>
          </a:xfrm>
          <a:prstGeom prst="rect">
            <a:avLst/>
          </a:prstGeom>
          <a:noFill/>
          <a:ln>
            <a:noFill/>
          </a:ln>
        </p:spPr>
      </p:pic>
      <p:sp>
        <p:nvSpPr>
          <p:cNvPr id="91" name="Google Shape;91;p12"/>
          <p:cNvSpPr txBox="1"/>
          <p:nvPr/>
        </p:nvSpPr>
        <p:spPr>
          <a:xfrm>
            <a:off x="1187925" y="4442563"/>
            <a:ext cx="2743200" cy="1325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s">
                <a:solidFill>
                  <a:srgbClr val="FFFFFF"/>
                </a:solidFill>
                <a:latin typeface="Encode Sans Semi Condensed"/>
                <a:ea typeface="Encode Sans Semi Condensed"/>
                <a:cs typeface="Encode Sans Semi Condensed"/>
                <a:sym typeface="Encode Sans Semi Condensed"/>
              </a:rPr>
              <a:t>Aunque no es imprescindible, se suele colocar un cartel en el punto de salida a modo de confirmación visual para el usuario</a:t>
            </a:r>
            <a:endParaRPr>
              <a:solidFill>
                <a:srgbClr val="FFFFFF"/>
              </a:solidFill>
              <a:latin typeface="Encode Sans Semi Condensed"/>
              <a:ea typeface="Encode Sans Semi Condensed"/>
              <a:cs typeface="Encode Sans Semi Condensed"/>
              <a:sym typeface="Encode Sans Semi Condensed"/>
            </a:endParaRPr>
          </a:p>
        </p:txBody>
      </p:sp>
      <p:pic>
        <p:nvPicPr>
          <p:cNvPr id="92" name="Google Shape;92;p12"/>
          <p:cNvPicPr preferRelativeResize="0"/>
          <p:nvPr/>
        </p:nvPicPr>
        <p:blipFill>
          <a:blip r:embed="rId4">
            <a:alphaModFix/>
          </a:blip>
          <a:stretch>
            <a:fillRect/>
          </a:stretch>
        </p:blipFill>
        <p:spPr>
          <a:xfrm>
            <a:off x="8678100" y="881715"/>
            <a:ext cx="2291075" cy="509456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3"/>
          <p:cNvSpPr txBox="1">
            <a:spLocks noGrp="1"/>
          </p:cNvSpPr>
          <p:nvPr>
            <p:ph type="title"/>
          </p:nvPr>
        </p:nvSpPr>
        <p:spPr>
          <a:xfrm>
            <a:off x="703575" y="11512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98" name="Google Shape;98;p13"/>
          <p:cNvSpPr txBox="1">
            <a:spLocks noGrp="1"/>
          </p:cNvSpPr>
          <p:nvPr>
            <p:ph type="body" idx="1"/>
          </p:nvPr>
        </p:nvSpPr>
        <p:spPr>
          <a:xfrm>
            <a:off x="703550" y="1439725"/>
            <a:ext cx="6413400" cy="42237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4000">
                <a:solidFill>
                  <a:schemeClr val="lt1"/>
                </a:solidFill>
                <a:latin typeface="Encode Sans Semi Condensed"/>
                <a:ea typeface="Encode Sans Semi Condensed"/>
                <a:cs typeface="Encode Sans Semi Condensed"/>
                <a:sym typeface="Encode Sans Semi Condensed"/>
              </a:rPr>
              <a:t>CONFIGURACIÓN</a:t>
            </a:r>
            <a:r>
              <a:rPr lang="es" sz="4000" i="0" u="none" strike="noStrike" cap="none">
                <a:solidFill>
                  <a:schemeClr val="lt1"/>
                </a:solidFill>
                <a:latin typeface="Encode Sans Semi Condensed"/>
                <a:ea typeface="Encode Sans Semi Condensed"/>
                <a:cs typeface="Encode Sans Semi Condensed"/>
                <a:sym typeface="Encode Sans Semi Condensed"/>
              </a:rPr>
              <a:t> </a:t>
            </a:r>
            <a:endParaRPr sz="4000">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lt1"/>
              </a:buClr>
              <a:buSzPts val="2800"/>
              <a:buFont typeface="Arial"/>
              <a:buNone/>
            </a:pPr>
            <a:r>
              <a:rPr lang="es" sz="3600">
                <a:solidFill>
                  <a:schemeClr val="lt1"/>
                </a:solidFill>
                <a:latin typeface="Encode Sans Semi Condensed"/>
                <a:ea typeface="Encode Sans Semi Condensed"/>
                <a:cs typeface="Encode Sans Semi Condensed"/>
                <a:sym typeface="Encode Sans Semi Condensed"/>
              </a:rPr>
              <a:t>S</a:t>
            </a:r>
            <a:r>
              <a:rPr lang="es" sz="3600" i="0" u="none" strike="noStrike" cap="none">
                <a:solidFill>
                  <a:schemeClr val="lt1"/>
                </a:solidFill>
                <a:latin typeface="Encode Sans Semi Condensed"/>
                <a:ea typeface="Encode Sans Semi Condensed"/>
                <a:cs typeface="Encode Sans Semi Condensed"/>
                <a:sym typeface="Encode Sans Semi Condensed"/>
              </a:rPr>
              <a:t>ol</a:t>
            </a:r>
            <a:r>
              <a:rPr lang="es" sz="3600">
                <a:solidFill>
                  <a:schemeClr val="lt1"/>
                </a:solidFill>
                <a:latin typeface="Encode Sans Semi Condensed"/>
                <a:ea typeface="Encode Sans Semi Condensed"/>
                <a:cs typeface="Encode Sans Semi Condensed"/>
                <a:sym typeface="Encode Sans Semi Condensed"/>
              </a:rPr>
              <a:t>amente</a:t>
            </a:r>
            <a:r>
              <a:rPr lang="es" sz="3600" i="0" u="none" strike="noStrike" cap="none">
                <a:solidFill>
                  <a:schemeClr val="lt1"/>
                </a:solidFill>
                <a:latin typeface="Encode Sans Semi Condensed"/>
                <a:ea typeface="Encode Sans Semi Condensed"/>
                <a:cs typeface="Encode Sans Semi Condensed"/>
                <a:sym typeface="Encode Sans Semi Condensed"/>
              </a:rPr>
              <a:t> se necesita activar el Bluetooth y la geolocalización en </a:t>
            </a:r>
            <a:r>
              <a:rPr lang="es" sz="3600">
                <a:solidFill>
                  <a:schemeClr val="lt1"/>
                </a:solidFill>
                <a:latin typeface="Encode Sans Semi Condensed"/>
                <a:ea typeface="Encode Sans Semi Condensed"/>
                <a:cs typeface="Encode Sans Semi Condensed"/>
                <a:sym typeface="Encode Sans Semi Condensed"/>
              </a:rPr>
              <a:t>el</a:t>
            </a:r>
            <a:r>
              <a:rPr lang="es" sz="3600" i="0" u="none" strike="noStrike" cap="none">
                <a:solidFill>
                  <a:schemeClr val="lt1"/>
                </a:solidFill>
                <a:latin typeface="Encode Sans Semi Condensed"/>
                <a:ea typeface="Encode Sans Semi Condensed"/>
                <a:cs typeface="Encode Sans Semi Condensed"/>
                <a:sym typeface="Encode Sans Semi Condensed"/>
              </a:rPr>
              <a:t> móvil</a:t>
            </a:r>
            <a:r>
              <a:rPr lang="es" sz="3600">
                <a:solidFill>
                  <a:schemeClr val="lt1"/>
                </a:solidFill>
                <a:latin typeface="Encode Sans Semi Condensed"/>
                <a:ea typeface="Encode Sans Semi Condensed"/>
                <a:cs typeface="Encode Sans Semi Condensed"/>
                <a:sym typeface="Encode Sans Semi Condensed"/>
              </a:rPr>
              <a:t>. </a:t>
            </a:r>
            <a:endParaRPr sz="36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lt1"/>
              </a:buClr>
              <a:buSzPts val="2800"/>
              <a:buFont typeface="Arial"/>
              <a:buNone/>
            </a:pPr>
            <a:r>
              <a:rPr lang="es" sz="3600">
                <a:solidFill>
                  <a:schemeClr val="lt1"/>
                </a:solidFill>
                <a:latin typeface="Encode Sans Semi Condensed"/>
                <a:ea typeface="Encode Sans Semi Condensed"/>
                <a:cs typeface="Encode Sans Semi Condensed"/>
                <a:sym typeface="Encode Sans Semi Condensed"/>
              </a:rPr>
              <a:t>La APP guiará al usuario para que todo sea más fácil.</a:t>
            </a:r>
            <a:endParaRPr sz="4100" i="0" u="none" strike="noStrike" cap="none">
              <a:solidFill>
                <a:schemeClr val="lt1"/>
              </a:solidFill>
              <a:latin typeface="Encode Sans Semi Condensed"/>
              <a:ea typeface="Encode Sans Semi Condensed"/>
              <a:cs typeface="Encode Sans Semi Condensed"/>
              <a:sym typeface="Encode Sans Semi Condensed"/>
            </a:endParaRPr>
          </a:p>
        </p:txBody>
      </p:sp>
      <p:sp>
        <p:nvSpPr>
          <p:cNvPr id="99" name="Google Shape;9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10</a:t>
            </a:fld>
            <a:endParaRPr sz="1800" b="0" i="0" u="none" strike="noStrike" cap="none">
              <a:solidFill>
                <a:schemeClr val="accent1"/>
              </a:solidFill>
              <a:latin typeface="Calibri"/>
              <a:ea typeface="Calibri"/>
              <a:cs typeface="Calibri"/>
              <a:sym typeface="Calibri"/>
            </a:endParaRPr>
          </a:p>
        </p:txBody>
      </p:sp>
      <p:pic>
        <p:nvPicPr>
          <p:cNvPr id="100" name="Google Shape;100;p13"/>
          <p:cNvPicPr preferRelativeResize="0"/>
          <p:nvPr/>
        </p:nvPicPr>
        <p:blipFill>
          <a:blip r:embed="rId3">
            <a:alphaModFix/>
          </a:blip>
          <a:stretch>
            <a:fillRect/>
          </a:stretch>
        </p:blipFill>
        <p:spPr>
          <a:xfrm>
            <a:off x="7366837" y="868963"/>
            <a:ext cx="2152249" cy="4424101"/>
          </a:xfrm>
          <a:prstGeom prst="rect">
            <a:avLst/>
          </a:prstGeom>
          <a:noFill/>
          <a:ln>
            <a:noFill/>
          </a:ln>
        </p:spPr>
      </p:pic>
      <p:pic>
        <p:nvPicPr>
          <p:cNvPr id="101" name="Google Shape;101;p13"/>
          <p:cNvPicPr preferRelativeResize="0"/>
          <p:nvPr/>
        </p:nvPicPr>
        <p:blipFill>
          <a:blip r:embed="rId4">
            <a:alphaModFix/>
          </a:blip>
          <a:stretch>
            <a:fillRect/>
          </a:stretch>
        </p:blipFill>
        <p:spPr>
          <a:xfrm>
            <a:off x="9768950" y="867899"/>
            <a:ext cx="2152249" cy="44262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703575" y="11512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b="0" i="0" u="none" strike="noStrike" cap="none">
                <a:solidFill>
                  <a:schemeClr val="accent1"/>
                </a:solidFill>
                <a:latin typeface="Calibri"/>
                <a:ea typeface="Calibri"/>
                <a:cs typeface="Calibri"/>
                <a:sym typeface="Calibri"/>
              </a:rPr>
              <a:t>¿CÓMO FUNCIONA?</a:t>
            </a:r>
            <a:endParaRPr/>
          </a:p>
        </p:txBody>
      </p:sp>
      <p:sp>
        <p:nvSpPr>
          <p:cNvPr id="107" name="Google Shape;107;p14"/>
          <p:cNvSpPr txBox="1">
            <a:spLocks noGrp="1"/>
          </p:cNvSpPr>
          <p:nvPr>
            <p:ph type="body" idx="1"/>
          </p:nvPr>
        </p:nvSpPr>
        <p:spPr>
          <a:xfrm>
            <a:off x="703575" y="1253325"/>
            <a:ext cx="7396500" cy="47958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a:solidFill>
                  <a:schemeClr val="lt1"/>
                </a:solidFill>
              </a:rPr>
              <a:t>INICIO DE LA CARRERA</a:t>
            </a:r>
            <a:endParaRPr/>
          </a:p>
          <a:p>
            <a:pPr marL="0" marR="0" lvl="0" indent="0" algn="just" rtl="0">
              <a:lnSpc>
                <a:spcPct val="90000"/>
              </a:lnSpc>
              <a:spcBef>
                <a:spcPts val="1000"/>
              </a:spcBef>
              <a:spcAft>
                <a:spcPts val="0"/>
              </a:spcAft>
              <a:buClr>
                <a:schemeClr val="lt1"/>
              </a:buClr>
              <a:buSzPts val="2800"/>
              <a:buFont typeface="Arial"/>
              <a:buNone/>
            </a:pPr>
            <a:r>
              <a:rPr lang="es" sz="2400">
                <a:solidFill>
                  <a:schemeClr val="lt1"/>
                </a:solidFill>
              </a:rPr>
              <a:t>Una vez en el punto de salida solamente tendrá hacer clic en EMPEZAR y esperar </a:t>
            </a:r>
            <a:r>
              <a:rPr lang="es" sz="2400" b="0" i="0" u="none" strike="noStrike" cap="none">
                <a:solidFill>
                  <a:schemeClr val="lt1"/>
                </a:solidFill>
                <a:latin typeface="Calibri"/>
                <a:ea typeface="Calibri"/>
                <a:cs typeface="Calibri"/>
                <a:sym typeface="Calibri"/>
              </a:rPr>
              <a:t>a </a:t>
            </a:r>
            <a:r>
              <a:rPr lang="es" sz="2400">
                <a:solidFill>
                  <a:schemeClr val="lt1"/>
                </a:solidFill>
              </a:rPr>
              <a:t>que se ponga en marcha el crono.</a:t>
            </a:r>
            <a:endParaRPr sz="2400"/>
          </a:p>
          <a:p>
            <a:pPr marL="0" marR="0" lvl="0" indent="0" algn="just" rtl="0">
              <a:lnSpc>
                <a:spcPct val="90000"/>
              </a:lnSpc>
              <a:spcBef>
                <a:spcPts val="1000"/>
              </a:spcBef>
              <a:spcAft>
                <a:spcPts val="0"/>
              </a:spcAft>
              <a:buClr>
                <a:schemeClr val="lt1"/>
              </a:buClr>
              <a:buSzPts val="2800"/>
              <a:buFont typeface="Arial"/>
              <a:buNone/>
            </a:pPr>
            <a:r>
              <a:rPr lang="es" sz="2400" b="0" i="0" u="none" strike="noStrike" cap="none">
                <a:solidFill>
                  <a:schemeClr val="lt1"/>
                </a:solidFill>
                <a:latin typeface="Calibri"/>
                <a:ea typeface="Calibri"/>
                <a:cs typeface="Calibri"/>
                <a:sym typeface="Calibri"/>
              </a:rPr>
              <a:t>A partir de </a:t>
            </a:r>
            <a:r>
              <a:rPr lang="es" sz="2400">
                <a:solidFill>
                  <a:schemeClr val="lt1"/>
                </a:solidFill>
              </a:rPr>
              <a:t>ese momento</a:t>
            </a:r>
            <a:r>
              <a:rPr lang="es" sz="2400" b="0" i="0" u="none" strike="noStrike" cap="none">
                <a:solidFill>
                  <a:schemeClr val="lt1"/>
                </a:solidFill>
                <a:latin typeface="Calibri"/>
                <a:ea typeface="Calibri"/>
                <a:cs typeface="Calibri"/>
                <a:sym typeface="Calibri"/>
              </a:rPr>
              <a:t>, </a:t>
            </a:r>
            <a:r>
              <a:rPr lang="es" sz="2400">
                <a:solidFill>
                  <a:schemeClr val="lt1"/>
                </a:solidFill>
              </a:rPr>
              <a:t>no será necesario manipular más el smartphone.</a:t>
            </a:r>
            <a:endParaRPr sz="2400"/>
          </a:p>
          <a:p>
            <a:pPr marL="0" marR="0" lvl="0" indent="0" algn="just" rtl="0">
              <a:lnSpc>
                <a:spcPct val="90000"/>
              </a:lnSpc>
              <a:spcBef>
                <a:spcPts val="1000"/>
              </a:spcBef>
              <a:spcAft>
                <a:spcPts val="0"/>
              </a:spcAft>
              <a:buClr>
                <a:schemeClr val="lt1"/>
              </a:buClr>
              <a:buSzPts val="2800"/>
              <a:buFont typeface="Arial"/>
              <a:buNone/>
            </a:pPr>
            <a:r>
              <a:rPr lang="es" sz="2400" b="0" i="0" u="none" strike="noStrike" cap="none">
                <a:solidFill>
                  <a:schemeClr val="lt1"/>
                </a:solidFill>
                <a:latin typeface="Calibri"/>
                <a:ea typeface="Calibri"/>
                <a:cs typeface="Calibri"/>
                <a:sym typeface="Calibri"/>
              </a:rPr>
              <a:t>Al pasar por un punto de control</a:t>
            </a:r>
            <a:r>
              <a:rPr lang="es" sz="2400">
                <a:solidFill>
                  <a:schemeClr val="lt1"/>
                </a:solidFill>
              </a:rPr>
              <a:t> </a:t>
            </a:r>
            <a:r>
              <a:rPr lang="es" sz="2400" b="0" i="0" u="none" strike="noStrike" cap="none">
                <a:solidFill>
                  <a:schemeClr val="lt1"/>
                </a:solidFill>
                <a:latin typeface="Calibri"/>
                <a:ea typeface="Calibri"/>
                <a:cs typeface="Calibri"/>
                <a:sym typeface="Calibri"/>
              </a:rPr>
              <a:t>escuchará </a:t>
            </a:r>
            <a:r>
              <a:rPr lang="es" sz="2400">
                <a:solidFill>
                  <a:schemeClr val="lt1"/>
                </a:solidFill>
              </a:rPr>
              <a:t>“</a:t>
            </a:r>
            <a:r>
              <a:rPr lang="es" sz="2400" b="0" i="1" u="none" strike="noStrike" cap="none">
                <a:solidFill>
                  <a:schemeClr val="lt1"/>
                </a:solidFill>
                <a:latin typeface="Calibri"/>
                <a:ea typeface="Calibri"/>
                <a:cs typeface="Calibri"/>
                <a:sym typeface="Calibri"/>
              </a:rPr>
              <a:t>check point</a:t>
            </a:r>
            <a:r>
              <a:rPr lang="es" sz="2400" i="1">
                <a:solidFill>
                  <a:schemeClr val="lt1"/>
                </a:solidFill>
              </a:rPr>
              <a:t>” </a:t>
            </a:r>
            <a:r>
              <a:rPr lang="es" sz="2400">
                <a:solidFill>
                  <a:schemeClr val="lt1"/>
                </a:solidFill>
              </a:rPr>
              <a:t>y podrá ver su diferencia de tiempo con la primera persona clasificada.</a:t>
            </a:r>
            <a:endParaRPr sz="2400"/>
          </a:p>
          <a:p>
            <a:pPr marL="0" marR="0" lvl="0" indent="0" algn="just" rtl="0">
              <a:lnSpc>
                <a:spcPct val="90000"/>
              </a:lnSpc>
              <a:spcBef>
                <a:spcPts val="1000"/>
              </a:spcBef>
              <a:spcAft>
                <a:spcPts val="0"/>
              </a:spcAft>
              <a:buClr>
                <a:schemeClr val="lt1"/>
              </a:buClr>
              <a:buSzPts val="2800"/>
              <a:buFont typeface="Arial"/>
              <a:buNone/>
            </a:pPr>
            <a:r>
              <a:rPr lang="es" sz="2400" b="0" i="0" u="none" strike="noStrike" cap="none">
                <a:solidFill>
                  <a:schemeClr val="lt1"/>
                </a:solidFill>
                <a:latin typeface="Calibri"/>
                <a:ea typeface="Calibri"/>
                <a:cs typeface="Calibri"/>
                <a:sym typeface="Calibri"/>
              </a:rPr>
              <a:t>Al llegar a meta, escuchará </a:t>
            </a:r>
            <a:r>
              <a:rPr lang="es" sz="2400" b="0" i="1" u="none" strike="noStrike" cap="none">
                <a:solidFill>
                  <a:schemeClr val="lt1"/>
                </a:solidFill>
                <a:latin typeface="Calibri"/>
                <a:ea typeface="Calibri"/>
                <a:cs typeface="Calibri"/>
                <a:sym typeface="Calibri"/>
              </a:rPr>
              <a:t>finisher!</a:t>
            </a:r>
            <a:r>
              <a:rPr lang="es" sz="2400" b="0" i="0" u="none" strike="noStrike" cap="none">
                <a:solidFill>
                  <a:schemeClr val="lt1"/>
                </a:solidFill>
                <a:latin typeface="Calibri"/>
                <a:ea typeface="Calibri"/>
                <a:cs typeface="Calibri"/>
                <a:sym typeface="Calibri"/>
              </a:rPr>
              <a:t>.</a:t>
            </a:r>
            <a:endParaRPr sz="2400" b="0" i="0" u="none" strike="noStrike" cap="none">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2800"/>
              <a:buFont typeface="Arial"/>
              <a:buNone/>
            </a:pPr>
            <a:r>
              <a:rPr lang="es" sz="2400">
                <a:solidFill>
                  <a:schemeClr val="lt1"/>
                </a:solidFill>
              </a:rPr>
              <a:t>Si utiliza un reloj sincronizado con el smartphone tendrá la información en la muñeca.</a:t>
            </a:r>
            <a:endParaRPr sz="2400">
              <a:solidFill>
                <a:schemeClr val="lt1"/>
              </a:solidFill>
            </a:endParaRPr>
          </a:p>
          <a:p>
            <a:pPr marL="228600" marR="0" lvl="0" indent="-50800" algn="just" rtl="0">
              <a:lnSpc>
                <a:spcPct val="90000"/>
              </a:lnSpc>
              <a:spcBef>
                <a:spcPts val="1000"/>
              </a:spcBef>
              <a:spcAft>
                <a:spcPts val="0"/>
              </a:spcAft>
              <a:buClr>
                <a:schemeClr val="dk1"/>
              </a:buClr>
              <a:buSzPts val="2800"/>
              <a:buFont typeface="Arial"/>
              <a:buNone/>
            </a:pPr>
            <a:endParaRPr sz="2800" b="0" i="0" u="none" strike="noStrike" cap="none">
              <a:solidFill>
                <a:schemeClr val="lt1"/>
              </a:solidFill>
              <a:latin typeface="Calibri"/>
              <a:ea typeface="Calibri"/>
              <a:cs typeface="Calibri"/>
              <a:sym typeface="Calibri"/>
            </a:endParaRPr>
          </a:p>
          <a:p>
            <a:pPr marL="228600" marR="0" lvl="0" indent="-50800" algn="just" rtl="0">
              <a:lnSpc>
                <a:spcPct val="90000"/>
              </a:lnSpc>
              <a:spcBef>
                <a:spcPts val="1000"/>
              </a:spcBef>
              <a:spcAft>
                <a:spcPts val="0"/>
              </a:spcAft>
              <a:buClr>
                <a:schemeClr val="dk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108" name="Google Shape;108;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11</a:t>
            </a:fld>
            <a:endParaRPr sz="1800" b="0" i="0" u="none" strike="noStrike" cap="none">
              <a:solidFill>
                <a:schemeClr val="accent1"/>
              </a:solidFill>
              <a:latin typeface="Calibri"/>
              <a:ea typeface="Calibri"/>
              <a:cs typeface="Calibri"/>
              <a:sym typeface="Calibri"/>
            </a:endParaRPr>
          </a:p>
        </p:txBody>
      </p:sp>
      <p:pic>
        <p:nvPicPr>
          <p:cNvPr id="109" name="Google Shape;109;p14"/>
          <p:cNvPicPr preferRelativeResize="0"/>
          <p:nvPr/>
        </p:nvPicPr>
        <p:blipFill>
          <a:blip r:embed="rId3">
            <a:alphaModFix/>
          </a:blip>
          <a:stretch>
            <a:fillRect/>
          </a:stretch>
        </p:blipFill>
        <p:spPr>
          <a:xfrm>
            <a:off x="8792850" y="784262"/>
            <a:ext cx="2378694" cy="52894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5"/>
          <p:cNvSpPr txBox="1">
            <a:spLocks noGrp="1"/>
          </p:cNvSpPr>
          <p:nvPr>
            <p:ph type="title"/>
          </p:nvPr>
        </p:nvSpPr>
        <p:spPr>
          <a:xfrm>
            <a:off x="703575" y="115125"/>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sz="4400" b="0" i="0" u="none" strike="noStrike" cap="none">
                <a:solidFill>
                  <a:schemeClr val="accent1"/>
                </a:solidFill>
                <a:latin typeface="Calibri"/>
                <a:ea typeface="Calibri"/>
                <a:cs typeface="Calibri"/>
                <a:sym typeface="Calibri"/>
              </a:rPr>
              <a:t>¿CÓMO FUNCIONA?</a:t>
            </a:r>
            <a:endParaRPr/>
          </a:p>
        </p:txBody>
      </p:sp>
      <p:sp>
        <p:nvSpPr>
          <p:cNvPr id="115" name="Google Shape;115;p15"/>
          <p:cNvSpPr txBox="1">
            <a:spLocks noGrp="1"/>
          </p:cNvSpPr>
          <p:nvPr>
            <p:ph type="body" idx="1"/>
          </p:nvPr>
        </p:nvSpPr>
        <p:spPr>
          <a:xfrm>
            <a:off x="703575" y="1253325"/>
            <a:ext cx="6887700" cy="47958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200">
                <a:solidFill>
                  <a:schemeClr val="lt1"/>
                </a:solidFill>
              </a:rPr>
              <a:t>SEGUIR LA RUTA</a:t>
            </a:r>
            <a:endParaRPr sz="3200"/>
          </a:p>
          <a:p>
            <a:pPr marL="0" marR="0" lvl="0" indent="0" algn="just" rtl="0">
              <a:lnSpc>
                <a:spcPct val="90000"/>
              </a:lnSpc>
              <a:spcBef>
                <a:spcPts val="1000"/>
              </a:spcBef>
              <a:spcAft>
                <a:spcPts val="0"/>
              </a:spcAft>
              <a:buClr>
                <a:schemeClr val="lt1"/>
              </a:buClr>
              <a:buSzPts val="2800"/>
              <a:buFont typeface="Arial"/>
              <a:buNone/>
            </a:pPr>
            <a:endParaRPr>
              <a:solidFill>
                <a:schemeClr val="lt1"/>
              </a:solidFill>
            </a:endParaRPr>
          </a:p>
          <a:p>
            <a:pPr marL="0" marR="0" lvl="0" indent="0" algn="just" rtl="0">
              <a:lnSpc>
                <a:spcPct val="90000"/>
              </a:lnSpc>
              <a:spcBef>
                <a:spcPts val="1000"/>
              </a:spcBef>
              <a:spcAft>
                <a:spcPts val="0"/>
              </a:spcAft>
              <a:buClr>
                <a:schemeClr val="lt1"/>
              </a:buClr>
              <a:buSzPts val="2800"/>
              <a:buFont typeface="Arial"/>
              <a:buNone/>
            </a:pPr>
            <a:r>
              <a:rPr lang="es">
                <a:solidFill>
                  <a:schemeClr val="lt1"/>
                </a:solidFill>
              </a:rPr>
              <a:t>La mayoría de rutas no disponen de balizamiento ni marcas, por lo que será imprescindible guiarse mediante un dispositivo GPS. La APP facilita la descarga del fichero GPX. Y también, para quienes no dispongan de GPS facilita poder seguir el recorrido sobre el mapa una vez iniciado el crono.</a:t>
            </a:r>
            <a:endParaRPr sz="3000" b="0" i="0" u="none" strike="noStrike" cap="none">
              <a:solidFill>
                <a:schemeClr val="lt1"/>
              </a:solidFill>
              <a:latin typeface="Calibri"/>
              <a:ea typeface="Calibri"/>
              <a:cs typeface="Calibri"/>
              <a:sym typeface="Calibri"/>
            </a:endParaRPr>
          </a:p>
          <a:p>
            <a:pPr marL="228600" marR="0" lvl="0" indent="-50800" algn="just" rtl="0">
              <a:lnSpc>
                <a:spcPct val="90000"/>
              </a:lnSpc>
              <a:spcBef>
                <a:spcPts val="1000"/>
              </a:spcBef>
              <a:spcAft>
                <a:spcPts val="0"/>
              </a:spcAft>
              <a:buClr>
                <a:schemeClr val="dk1"/>
              </a:buClr>
              <a:buSzPts val="2800"/>
              <a:buFont typeface="Arial"/>
              <a:buNone/>
            </a:pPr>
            <a:endParaRPr sz="3200" b="0" i="0" u="none" strike="noStrike" cap="none">
              <a:solidFill>
                <a:schemeClr val="lt1"/>
              </a:solidFill>
              <a:latin typeface="Calibri"/>
              <a:ea typeface="Calibri"/>
              <a:cs typeface="Calibri"/>
              <a:sym typeface="Calibri"/>
            </a:endParaRPr>
          </a:p>
        </p:txBody>
      </p:sp>
      <p:sp>
        <p:nvSpPr>
          <p:cNvPr id="116" name="Google Shape;116;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s" sz="1800" b="0" i="0" u="none" strike="noStrike" cap="none">
                <a:solidFill>
                  <a:schemeClr val="accent1"/>
                </a:solidFill>
                <a:latin typeface="Calibri"/>
                <a:ea typeface="Calibri"/>
                <a:cs typeface="Calibri"/>
                <a:sym typeface="Calibri"/>
              </a:rPr>
              <a:t>12</a:t>
            </a:fld>
            <a:endParaRPr sz="1800" b="0" i="0" u="none" strike="noStrike" cap="none">
              <a:solidFill>
                <a:schemeClr val="accent1"/>
              </a:solidFill>
              <a:latin typeface="Calibri"/>
              <a:ea typeface="Calibri"/>
              <a:cs typeface="Calibri"/>
              <a:sym typeface="Calibri"/>
            </a:endParaRPr>
          </a:p>
        </p:txBody>
      </p:sp>
      <p:pic>
        <p:nvPicPr>
          <p:cNvPr id="117" name="Google Shape;117;p15"/>
          <p:cNvPicPr preferRelativeResize="0"/>
          <p:nvPr/>
        </p:nvPicPr>
        <p:blipFill>
          <a:blip r:embed="rId3">
            <a:alphaModFix/>
          </a:blip>
          <a:stretch>
            <a:fillRect/>
          </a:stretch>
        </p:blipFill>
        <p:spPr>
          <a:xfrm>
            <a:off x="8430375" y="661725"/>
            <a:ext cx="2422750" cy="53874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6"/>
          <p:cNvSpPr txBox="1">
            <a:spLocks noGrp="1"/>
          </p:cNvSpPr>
          <p:nvPr>
            <p:ph type="title"/>
          </p:nvPr>
        </p:nvSpPr>
        <p:spPr>
          <a:xfrm>
            <a:off x="838200" y="365125"/>
            <a:ext cx="10515600" cy="996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123" name="Google Shape;123;p16"/>
          <p:cNvSpPr txBox="1">
            <a:spLocks noGrp="1"/>
          </p:cNvSpPr>
          <p:nvPr>
            <p:ph type="body" idx="1"/>
          </p:nvPr>
        </p:nvSpPr>
        <p:spPr>
          <a:xfrm>
            <a:off x="838200" y="1479125"/>
            <a:ext cx="7140300" cy="46977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2700">
                <a:solidFill>
                  <a:schemeClr val="lt1"/>
                </a:solidFill>
                <a:latin typeface="Encode Sans Semi Condensed"/>
                <a:ea typeface="Encode Sans Semi Condensed"/>
                <a:cs typeface="Encode Sans Semi Condensed"/>
                <a:sym typeface="Encode Sans Semi Condensed"/>
              </a:rPr>
              <a:t>CLASIFICACIÓN</a:t>
            </a:r>
            <a:endParaRPr sz="27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0"/>
              </a:spcBef>
              <a:spcAft>
                <a:spcPts val="0"/>
              </a:spcAft>
              <a:buClr>
                <a:schemeClr val="lt1"/>
              </a:buClr>
              <a:buSzPts val="2800"/>
              <a:buFont typeface="Arial"/>
              <a:buNone/>
            </a:pPr>
            <a:endParaRPr sz="27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300">
                <a:solidFill>
                  <a:schemeClr val="lt1"/>
                </a:solidFill>
                <a:latin typeface="Encode Sans Semi Condensed"/>
                <a:ea typeface="Encode Sans Semi Condensed"/>
                <a:cs typeface="Encode Sans Semi Condensed"/>
                <a:sym typeface="Encode Sans Semi Condensed"/>
              </a:rPr>
              <a:t>Es posible que la participación requiera de una validación humana. En ese caso quedará pendiente de validación por un máximo de 24h.</a:t>
            </a:r>
            <a:endParaRPr sz="23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300">
                <a:solidFill>
                  <a:schemeClr val="lt1"/>
                </a:solidFill>
                <a:latin typeface="Encode Sans Semi Condensed"/>
                <a:ea typeface="Encode Sans Semi Condensed"/>
                <a:cs typeface="Encode Sans Semi Condensed"/>
                <a:sym typeface="Encode Sans Semi Condensed"/>
              </a:rPr>
              <a:t>La persona usuaria podrá consultar en el apartado "actividad" los resultados de todas sus participaciones.</a:t>
            </a:r>
            <a:endParaRPr sz="23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300">
                <a:solidFill>
                  <a:schemeClr val="lt1"/>
                </a:solidFill>
                <a:latin typeface="Encode Sans Semi Condensed"/>
                <a:ea typeface="Encode Sans Semi Condensed"/>
                <a:cs typeface="Encode Sans Semi Condensed"/>
                <a:sym typeface="Encode Sans Semi Condensed"/>
              </a:rPr>
              <a:t>También en la web opentrailraces.com podrá consultar todas las clasificaciones y contrastar sus resultados.</a:t>
            </a:r>
            <a:endParaRPr sz="23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r>
              <a:rPr lang="es" sz="2300">
                <a:solidFill>
                  <a:schemeClr val="lt1"/>
                </a:solidFill>
                <a:latin typeface="Encode Sans Semi Condensed"/>
                <a:ea typeface="Encode Sans Semi Condensed"/>
                <a:cs typeface="Encode Sans Semi Condensed"/>
                <a:sym typeface="Encode Sans Semi Condensed"/>
              </a:rPr>
              <a:t>Algunas carreras proporcionan puntos ITRA compitiendo cualquier día con OTR.</a:t>
            </a:r>
            <a:endParaRPr sz="26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2000">
              <a:solidFill>
                <a:schemeClr val="lt1"/>
              </a:solidFill>
              <a:latin typeface="Encode Sans Semi Condensed"/>
              <a:ea typeface="Encode Sans Semi Condensed"/>
              <a:cs typeface="Encode Sans Semi Condensed"/>
              <a:sym typeface="Encode Sans Semi Condensed"/>
            </a:endParaRPr>
          </a:p>
        </p:txBody>
      </p:sp>
      <p:sp>
        <p:nvSpPr>
          <p:cNvPr id="124" name="Google Shape;124;p16"/>
          <p:cNvSpPr txBox="1">
            <a:spLocks noGrp="1"/>
          </p:cNvSpPr>
          <p:nvPr>
            <p:ph type="sldNum" idx="12"/>
          </p:nvPr>
        </p:nvSpPr>
        <p:spPr>
          <a:xfrm>
            <a:off x="8610600" y="64325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13</a:t>
            </a:fld>
            <a:endParaRPr/>
          </a:p>
        </p:txBody>
      </p:sp>
      <p:pic>
        <p:nvPicPr>
          <p:cNvPr id="125" name="Google Shape;125;p16"/>
          <p:cNvPicPr preferRelativeResize="0"/>
          <p:nvPr/>
        </p:nvPicPr>
        <p:blipFill>
          <a:blip r:embed="rId3">
            <a:alphaModFix/>
          </a:blip>
          <a:stretch>
            <a:fillRect/>
          </a:stretch>
        </p:blipFill>
        <p:spPr>
          <a:xfrm>
            <a:off x="8880600" y="755301"/>
            <a:ext cx="2405401" cy="534882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7"/>
          <p:cNvSpPr txBox="1">
            <a:spLocks noGrp="1"/>
          </p:cNvSpPr>
          <p:nvPr>
            <p:ph type="title"/>
          </p:nvPr>
        </p:nvSpPr>
        <p:spPr>
          <a:xfrm>
            <a:off x="838200" y="365125"/>
            <a:ext cx="10515600" cy="996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131" name="Google Shape;131;p17"/>
          <p:cNvSpPr txBox="1">
            <a:spLocks noGrp="1"/>
          </p:cNvSpPr>
          <p:nvPr>
            <p:ph type="body" idx="1"/>
          </p:nvPr>
        </p:nvSpPr>
        <p:spPr>
          <a:xfrm>
            <a:off x="838200" y="1479125"/>
            <a:ext cx="7032300" cy="47361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400">
                <a:solidFill>
                  <a:schemeClr val="lt1"/>
                </a:solidFill>
                <a:latin typeface="Encode Sans Semi Condensed"/>
                <a:ea typeface="Encode Sans Semi Condensed"/>
                <a:cs typeface="Encode Sans Semi Condensed"/>
                <a:sym typeface="Encode Sans Semi Condensed"/>
              </a:rPr>
              <a:t>REDES SOCIALES</a:t>
            </a:r>
            <a:endParaRPr sz="34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0"/>
              </a:spcBef>
              <a:spcAft>
                <a:spcPts val="0"/>
              </a:spcAft>
              <a:buClr>
                <a:schemeClr val="lt1"/>
              </a:buClr>
              <a:buSzPts val="2800"/>
              <a:buFont typeface="Arial"/>
              <a:buNone/>
            </a:pPr>
            <a:endParaRPr sz="3400">
              <a:solidFill>
                <a:schemeClr val="lt1"/>
              </a:solidFill>
              <a:latin typeface="Encode Sans Semi Condensed"/>
              <a:ea typeface="Encode Sans Semi Condensed"/>
              <a:cs typeface="Encode Sans Semi Condensed"/>
              <a:sym typeface="Encode Sans Semi Condensed"/>
            </a:endParaRPr>
          </a:p>
          <a:p>
            <a:pPr marL="0" lvl="0" indent="0" algn="just" rtl="0">
              <a:spcBef>
                <a:spcPts val="1000"/>
              </a:spcBef>
              <a:spcAft>
                <a:spcPts val="0"/>
              </a:spcAft>
              <a:buClr>
                <a:schemeClr val="dk1"/>
              </a:buClr>
              <a:buSzPts val="1100"/>
              <a:buFont typeface="Arial"/>
              <a:buNone/>
            </a:pPr>
            <a:r>
              <a:rPr lang="es" sz="3000">
                <a:solidFill>
                  <a:schemeClr val="lt1"/>
                </a:solidFill>
                <a:latin typeface="Encode Sans Semi Condensed"/>
                <a:ea typeface="Encode Sans Semi Condensed"/>
                <a:cs typeface="Encode Sans Semi Condensed"/>
                <a:sym typeface="Encode Sans Semi Condensed"/>
              </a:rPr>
              <a:t>En cualquier momento se puede compartir un resultado desde el apartado de perfil. Allí encontrará siempre todas las participaciones.</a:t>
            </a:r>
            <a:endParaRPr sz="3000">
              <a:solidFill>
                <a:schemeClr val="lt1"/>
              </a:solidFill>
              <a:latin typeface="Encode Sans Semi Condensed"/>
              <a:ea typeface="Encode Sans Semi Condensed"/>
              <a:cs typeface="Encode Sans Semi Condensed"/>
              <a:sym typeface="Encode Sans Semi Condensed"/>
            </a:endParaRPr>
          </a:p>
          <a:p>
            <a:pPr marL="0" lvl="0" indent="0" algn="just" rtl="0">
              <a:spcBef>
                <a:spcPts val="1000"/>
              </a:spcBef>
              <a:spcAft>
                <a:spcPts val="0"/>
              </a:spcAft>
              <a:buClr>
                <a:schemeClr val="dk1"/>
              </a:buClr>
              <a:buSzPts val="1100"/>
              <a:buFont typeface="Arial"/>
              <a:buNone/>
            </a:pPr>
            <a:r>
              <a:rPr lang="es" sz="3000">
                <a:solidFill>
                  <a:schemeClr val="lt1"/>
                </a:solidFill>
                <a:latin typeface="Encode Sans Semi Condensed"/>
                <a:ea typeface="Encode Sans Semi Condensed"/>
                <a:cs typeface="Encode Sans Semi Condensed"/>
                <a:sym typeface="Encode Sans Semi Condensed"/>
              </a:rPr>
              <a:t>Al pulsar en COMPARTIR se facilitará el enlace a las apps de redes sociales que estén instaladas en el teléfono para que así compartir sea muy fácil.</a:t>
            </a: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2400">
              <a:solidFill>
                <a:schemeClr val="lt1"/>
              </a:solidFill>
              <a:latin typeface="Encode Sans Semi Condensed"/>
              <a:ea typeface="Encode Sans Semi Condensed"/>
              <a:cs typeface="Encode Sans Semi Condensed"/>
              <a:sym typeface="Encode Sans Semi Condensed"/>
            </a:endParaRPr>
          </a:p>
        </p:txBody>
      </p:sp>
      <p:sp>
        <p:nvSpPr>
          <p:cNvPr id="132" name="Google Shape;132;p17"/>
          <p:cNvSpPr txBox="1">
            <a:spLocks noGrp="1"/>
          </p:cNvSpPr>
          <p:nvPr>
            <p:ph type="sldNum" idx="12"/>
          </p:nvPr>
        </p:nvSpPr>
        <p:spPr>
          <a:xfrm>
            <a:off x="8610600" y="64325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14</a:t>
            </a:fld>
            <a:endParaRPr/>
          </a:p>
        </p:txBody>
      </p:sp>
      <p:pic>
        <p:nvPicPr>
          <p:cNvPr id="133" name="Google Shape;133;p17"/>
          <p:cNvPicPr preferRelativeResize="0"/>
          <p:nvPr/>
        </p:nvPicPr>
        <p:blipFill>
          <a:blip r:embed="rId3">
            <a:alphaModFix/>
          </a:blip>
          <a:stretch>
            <a:fillRect/>
          </a:stretch>
        </p:blipFill>
        <p:spPr>
          <a:xfrm>
            <a:off x="8685000" y="446025"/>
            <a:ext cx="2594399" cy="57690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8"/>
          <p:cNvSpPr txBox="1">
            <a:spLocks noGrp="1"/>
          </p:cNvSpPr>
          <p:nvPr>
            <p:ph type="title"/>
          </p:nvPr>
        </p:nvSpPr>
        <p:spPr>
          <a:xfrm>
            <a:off x="838200" y="365125"/>
            <a:ext cx="10515600" cy="9960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¿CÓMO</a:t>
            </a:r>
            <a:r>
              <a:rPr lang="es" sz="4400" i="0" u="none" strike="noStrike" cap="none">
                <a:solidFill>
                  <a:schemeClr val="accent1"/>
                </a:solidFill>
                <a:latin typeface="Encode Sans Semi Condensed"/>
                <a:ea typeface="Encode Sans Semi Condensed"/>
                <a:cs typeface="Encode Sans Semi Condensed"/>
                <a:sym typeface="Encode Sans Semi Condensed"/>
              </a:rPr>
              <a:t> FUNCIONA?</a:t>
            </a:r>
            <a:endParaRPr>
              <a:latin typeface="Encode Sans Semi Condensed"/>
              <a:ea typeface="Encode Sans Semi Condensed"/>
              <a:cs typeface="Encode Sans Semi Condensed"/>
              <a:sym typeface="Encode Sans Semi Condensed"/>
            </a:endParaRPr>
          </a:p>
        </p:txBody>
      </p:sp>
      <p:sp>
        <p:nvSpPr>
          <p:cNvPr id="139" name="Google Shape;139;p18"/>
          <p:cNvSpPr txBox="1">
            <a:spLocks noGrp="1"/>
          </p:cNvSpPr>
          <p:nvPr>
            <p:ph type="body" idx="1"/>
          </p:nvPr>
        </p:nvSpPr>
        <p:spPr>
          <a:xfrm>
            <a:off x="838200" y="1290125"/>
            <a:ext cx="7140300" cy="49251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400">
                <a:solidFill>
                  <a:schemeClr val="lt1"/>
                </a:solidFill>
                <a:latin typeface="Encode Sans Semi Condensed"/>
                <a:ea typeface="Encode Sans Semi Condensed"/>
                <a:cs typeface="Encode Sans Semi Condensed"/>
                <a:sym typeface="Encode Sans Semi Condensed"/>
              </a:rPr>
              <a:t>VALIDACIÓN</a:t>
            </a:r>
            <a:endParaRPr sz="1400">
              <a:solidFill>
                <a:schemeClr val="lt1"/>
              </a:solidFill>
              <a:latin typeface="Encode Sans Semi Condensed"/>
              <a:ea typeface="Encode Sans Semi Condensed"/>
              <a:cs typeface="Encode Sans Semi Condensed"/>
              <a:sym typeface="Encode Sans Semi Condensed"/>
            </a:endParaRPr>
          </a:p>
          <a:p>
            <a:pPr marL="0" lvl="0" indent="0" algn="just" rtl="0">
              <a:lnSpc>
                <a:spcPct val="115000"/>
              </a:lnSpc>
              <a:spcBef>
                <a:spcPts val="0"/>
              </a:spcBef>
              <a:spcAft>
                <a:spcPts val="0"/>
              </a:spcAft>
              <a:buClr>
                <a:schemeClr val="dk1"/>
              </a:buClr>
              <a:buSzPts val="1100"/>
              <a:buFont typeface="Arial"/>
              <a:buNone/>
            </a:pPr>
            <a:endParaRPr sz="100">
              <a:solidFill>
                <a:srgbClr val="FFFFFF"/>
              </a:solidFill>
              <a:highlight>
                <a:srgbClr val="3F3F3F"/>
              </a:highlight>
              <a:latin typeface="Encode Sans Semi Condensed"/>
              <a:ea typeface="Encode Sans Semi Condensed"/>
              <a:cs typeface="Encode Sans Semi Condensed"/>
              <a:sym typeface="Encode Sans Semi Condensed"/>
            </a:endParaRPr>
          </a:p>
          <a:p>
            <a:pPr marL="0" lvl="0" indent="0" algn="just" rtl="0">
              <a:lnSpc>
                <a:spcPct val="115000"/>
              </a:lnSpc>
              <a:spcBef>
                <a:spcPts val="2300"/>
              </a:spcBef>
              <a:spcAft>
                <a:spcPts val="0"/>
              </a:spcAft>
              <a:buClr>
                <a:schemeClr val="dk1"/>
              </a:buClr>
              <a:buSzPts val="1100"/>
              <a:buFont typeface="Arial"/>
              <a:buNone/>
            </a:pPr>
            <a:r>
              <a:rPr lang="es" sz="1400">
                <a:solidFill>
                  <a:srgbClr val="FFFFFF"/>
                </a:solidFill>
                <a:highlight>
                  <a:srgbClr val="3F3F3F"/>
                </a:highlight>
                <a:latin typeface="Encode Sans Semi Condensed"/>
                <a:ea typeface="Encode Sans Semi Condensed"/>
                <a:cs typeface="Encode Sans Semi Condensed"/>
                <a:sym typeface="Encode Sans Semi Condensed"/>
              </a:rPr>
              <a:t>Nuestro sistema de validación es híbrido porque, por un lado, validamos las participaciones con nuestro sistema de inteligencia artificial, pero si algo «chirría» entonces realizamos la validación manualmente.</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0" lvl="0" indent="0" algn="just" rtl="0">
              <a:lnSpc>
                <a:spcPct val="115000"/>
              </a:lnSpc>
              <a:spcBef>
                <a:spcPts val="2300"/>
              </a:spcBef>
              <a:spcAft>
                <a:spcPts val="0"/>
              </a:spcAft>
              <a:buClr>
                <a:schemeClr val="dk1"/>
              </a:buClr>
              <a:buSzPts val="1100"/>
              <a:buFont typeface="Arial"/>
              <a:buNone/>
            </a:pPr>
            <a:r>
              <a:rPr lang="es" sz="1400">
                <a:solidFill>
                  <a:srgbClr val="FFFFFF"/>
                </a:solidFill>
                <a:highlight>
                  <a:srgbClr val="3F3F3F"/>
                </a:highlight>
                <a:latin typeface="Encode Sans Semi Condensed"/>
                <a:ea typeface="Encode Sans Semi Condensed"/>
                <a:cs typeface="Encode Sans Semi Condensed"/>
                <a:sym typeface="Encode Sans Semi Condensed"/>
              </a:rPr>
              <a:t>Una vez recibamos los datos de la participación, ésta será examinada teniendo en cuenta:</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457200" lvl="0" indent="-317500" algn="just" rtl="0">
              <a:lnSpc>
                <a:spcPct val="115000"/>
              </a:lnSpc>
              <a:spcBef>
                <a:spcPts val="2300"/>
              </a:spcBef>
              <a:spcAft>
                <a:spcPts val="0"/>
              </a:spcAft>
              <a:buClr>
                <a:srgbClr val="FFFFFF"/>
              </a:buClr>
              <a:buSzPts val="1400"/>
              <a:buFont typeface="Encode Sans Semi Condensed"/>
              <a:buChar char="●"/>
            </a:pPr>
            <a:r>
              <a:rPr lang="es" sz="1400">
                <a:solidFill>
                  <a:srgbClr val="FFFFFF"/>
                </a:solidFill>
                <a:highlight>
                  <a:srgbClr val="3F3F3F"/>
                </a:highlight>
                <a:latin typeface="Encode Sans Semi Condensed"/>
                <a:ea typeface="Encode Sans Semi Condensed"/>
                <a:cs typeface="Encode Sans Semi Condensed"/>
                <a:sym typeface="Encode Sans Semi Condensed"/>
              </a:rPr>
              <a:t>que no se haya salido del track (no hay recortes)</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457200" lvl="0" indent="-317500" algn="just" rtl="0">
              <a:lnSpc>
                <a:spcPct val="115000"/>
              </a:lnSpc>
              <a:spcBef>
                <a:spcPts val="0"/>
              </a:spcBef>
              <a:spcAft>
                <a:spcPts val="0"/>
              </a:spcAft>
              <a:buClr>
                <a:srgbClr val="FFFFFF"/>
              </a:buClr>
              <a:buSzPts val="1400"/>
              <a:buFont typeface="Encode Sans Semi Condensed"/>
              <a:buChar char="●"/>
            </a:pPr>
            <a:r>
              <a:rPr lang="es" sz="1400">
                <a:solidFill>
                  <a:srgbClr val="FFFFFF"/>
                </a:solidFill>
                <a:highlight>
                  <a:srgbClr val="3F3F3F"/>
                </a:highlight>
                <a:latin typeface="Encode Sans Semi Condensed"/>
                <a:ea typeface="Encode Sans Semi Condensed"/>
                <a:cs typeface="Encode Sans Semi Condensed"/>
                <a:sym typeface="Encode Sans Semi Condensed"/>
              </a:rPr>
              <a:t>que las velocidades sean posibles para el deporte elegido</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457200" lvl="0" indent="-317500" algn="just" rtl="0">
              <a:lnSpc>
                <a:spcPct val="115000"/>
              </a:lnSpc>
              <a:spcBef>
                <a:spcPts val="0"/>
              </a:spcBef>
              <a:spcAft>
                <a:spcPts val="0"/>
              </a:spcAft>
              <a:buClr>
                <a:srgbClr val="FFFFFF"/>
              </a:buClr>
              <a:buSzPts val="1400"/>
              <a:buFont typeface="Encode Sans Semi Condensed"/>
              <a:buChar char="●"/>
            </a:pPr>
            <a:r>
              <a:rPr lang="es" sz="1400">
                <a:solidFill>
                  <a:srgbClr val="FFFFFF"/>
                </a:solidFill>
                <a:highlight>
                  <a:srgbClr val="3F3F3F"/>
                </a:highlight>
                <a:latin typeface="Encode Sans Semi Condensed"/>
                <a:ea typeface="Encode Sans Semi Condensed"/>
                <a:cs typeface="Encode Sans Semi Condensed"/>
                <a:sym typeface="Encode Sans Semi Condensed"/>
              </a:rPr>
              <a:t>y que la distancia recorrida sea la de la carrera.</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0" lvl="0" indent="0" algn="just" rtl="0">
              <a:lnSpc>
                <a:spcPct val="115000"/>
              </a:lnSpc>
              <a:spcBef>
                <a:spcPts val="2300"/>
              </a:spcBef>
              <a:spcAft>
                <a:spcPts val="0"/>
              </a:spcAft>
              <a:buClr>
                <a:schemeClr val="dk1"/>
              </a:buClr>
              <a:buSzPts val="1100"/>
              <a:buFont typeface="Arial"/>
              <a:buNone/>
            </a:pPr>
            <a:r>
              <a:rPr lang="es" sz="1400">
                <a:solidFill>
                  <a:srgbClr val="FFFFFF"/>
                </a:solidFill>
                <a:highlight>
                  <a:srgbClr val="3F3F3F"/>
                </a:highlight>
                <a:latin typeface="Encode Sans Semi Condensed"/>
                <a:ea typeface="Encode Sans Semi Condensed"/>
                <a:cs typeface="Encode Sans Semi Condensed"/>
                <a:sym typeface="Encode Sans Semi Condensed"/>
              </a:rPr>
              <a:t>Si todo está correcto, ya estará automáticamente en la clasificación y recibirá en el correo electrónico el diploma. En caso contrario, nos pondremos en contacto con la persona usuaria por correo electrónico dentro de las 24h siguientes a su participación, tal vez solicitando su colaboración, tal vez informando el motivo de su no clasificación.</a:t>
            </a:r>
            <a:endParaRPr sz="1400">
              <a:solidFill>
                <a:srgbClr val="FFFFFF"/>
              </a:solidFill>
              <a:highlight>
                <a:srgbClr val="3F3F3F"/>
              </a:highlight>
              <a:latin typeface="Encode Sans Semi Condensed"/>
              <a:ea typeface="Encode Sans Semi Condensed"/>
              <a:cs typeface="Encode Sans Semi Condensed"/>
              <a:sym typeface="Encode Sans Semi Condensed"/>
            </a:endParaRPr>
          </a:p>
          <a:p>
            <a:pPr marL="0" lvl="0" indent="0" algn="just" rtl="0">
              <a:spcBef>
                <a:spcPts val="1000"/>
              </a:spcBef>
              <a:spcAft>
                <a:spcPts val="0"/>
              </a:spcAft>
              <a:buClr>
                <a:schemeClr val="dk1"/>
              </a:buClr>
              <a:buSzPts val="1100"/>
              <a:buFont typeface="Arial"/>
              <a:buNone/>
            </a:pP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Clr>
                <a:schemeClr val="dk1"/>
              </a:buClr>
              <a:buSzPts val="1100"/>
              <a:buFont typeface="Arial"/>
              <a:buNone/>
            </a:pPr>
            <a:endParaRPr sz="30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2400">
              <a:solidFill>
                <a:schemeClr val="lt1"/>
              </a:solidFill>
              <a:latin typeface="Encode Sans Semi Condensed"/>
              <a:ea typeface="Encode Sans Semi Condensed"/>
              <a:cs typeface="Encode Sans Semi Condensed"/>
              <a:sym typeface="Encode Sans Semi Condensed"/>
            </a:endParaRPr>
          </a:p>
        </p:txBody>
      </p:sp>
      <p:sp>
        <p:nvSpPr>
          <p:cNvPr id="140" name="Google Shape;140;p18"/>
          <p:cNvSpPr txBox="1">
            <a:spLocks noGrp="1"/>
          </p:cNvSpPr>
          <p:nvPr>
            <p:ph type="sldNum" idx="12"/>
          </p:nvPr>
        </p:nvSpPr>
        <p:spPr>
          <a:xfrm>
            <a:off x="8610600" y="64325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15</a:t>
            </a:fld>
            <a:endParaRPr/>
          </a:p>
        </p:txBody>
      </p:sp>
      <p:pic>
        <p:nvPicPr>
          <p:cNvPr id="141" name="Google Shape;141;p18"/>
          <p:cNvPicPr preferRelativeResize="0"/>
          <p:nvPr/>
        </p:nvPicPr>
        <p:blipFill>
          <a:blip r:embed="rId3">
            <a:alphaModFix/>
          </a:blip>
          <a:stretch>
            <a:fillRect/>
          </a:stretch>
        </p:blipFill>
        <p:spPr>
          <a:xfrm>
            <a:off x="8373900" y="2255262"/>
            <a:ext cx="3516825" cy="2347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838200" y="365125"/>
            <a:ext cx="10515600" cy="9960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¿CÓMO FUNCIONA?</a:t>
            </a:r>
            <a:endParaRPr>
              <a:latin typeface="Encode Sans Semi Condensed"/>
              <a:ea typeface="Encode Sans Semi Condensed"/>
              <a:cs typeface="Encode Sans Semi Condensed"/>
              <a:sym typeface="Encode Sans Semi Condensed"/>
            </a:endParaRPr>
          </a:p>
        </p:txBody>
      </p:sp>
      <p:sp>
        <p:nvSpPr>
          <p:cNvPr id="147" name="Google Shape;147;p19"/>
          <p:cNvSpPr txBox="1">
            <a:spLocks noGrp="1"/>
          </p:cNvSpPr>
          <p:nvPr>
            <p:ph type="body" idx="1"/>
          </p:nvPr>
        </p:nvSpPr>
        <p:spPr>
          <a:xfrm>
            <a:off x="838200" y="1290125"/>
            <a:ext cx="7140300" cy="49251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chemeClr val="lt1"/>
              </a:buClr>
              <a:buSzPts val="2800"/>
              <a:buFont typeface="Arial"/>
              <a:buNone/>
            </a:pPr>
            <a:r>
              <a:rPr lang="es" sz="3800">
                <a:solidFill>
                  <a:schemeClr val="lt1"/>
                </a:solidFill>
                <a:latin typeface="Encode Sans Semi Condensed"/>
                <a:ea typeface="Encode Sans Semi Condensed"/>
                <a:cs typeface="Encode Sans Semi Condensed"/>
                <a:sym typeface="Encode Sans Semi Condensed"/>
              </a:rPr>
              <a:t>MODO ONLINE Y OFFLINE</a:t>
            </a:r>
            <a:endParaRPr sz="1800">
              <a:solidFill>
                <a:schemeClr val="lt1"/>
              </a:solidFill>
              <a:latin typeface="Encode Sans Semi Condensed"/>
              <a:ea typeface="Encode Sans Semi Condensed"/>
              <a:cs typeface="Encode Sans Semi Condensed"/>
              <a:sym typeface="Encode Sans Semi Condensed"/>
            </a:endParaRPr>
          </a:p>
          <a:p>
            <a:pPr marL="0" lvl="0" indent="0" algn="just" rtl="0">
              <a:lnSpc>
                <a:spcPct val="115000"/>
              </a:lnSpc>
              <a:spcBef>
                <a:spcPts val="0"/>
              </a:spcBef>
              <a:spcAft>
                <a:spcPts val="0"/>
              </a:spcAft>
              <a:buClr>
                <a:schemeClr val="dk1"/>
              </a:buClr>
              <a:buSzPts val="1100"/>
              <a:buFont typeface="Arial"/>
              <a:buNone/>
            </a:pPr>
            <a:endParaRPr sz="500">
              <a:solidFill>
                <a:srgbClr val="FFFFFF"/>
              </a:solidFill>
              <a:highlight>
                <a:srgbClr val="3F3F3F"/>
              </a:highlight>
              <a:latin typeface="Encode Sans Semi Condensed"/>
              <a:ea typeface="Encode Sans Semi Condensed"/>
              <a:cs typeface="Encode Sans Semi Condensed"/>
              <a:sym typeface="Encode Sans Semi Condensed"/>
            </a:endParaRPr>
          </a:p>
          <a:p>
            <a:pPr marL="0" marR="0" lvl="0" indent="0" algn="just" rtl="0">
              <a:lnSpc>
                <a:spcPct val="90000"/>
              </a:lnSpc>
              <a:spcBef>
                <a:spcPts val="2300"/>
              </a:spcBef>
              <a:spcAft>
                <a:spcPts val="0"/>
              </a:spcAft>
              <a:buNone/>
            </a:pPr>
            <a:r>
              <a:rPr lang="es" sz="1800" b="1">
                <a:solidFill>
                  <a:srgbClr val="FFFFFF"/>
                </a:solidFill>
                <a:highlight>
                  <a:srgbClr val="3F3F3F"/>
                </a:highlight>
                <a:latin typeface="Encode Sans Semi Condensed"/>
                <a:ea typeface="Encode Sans Semi Condensed"/>
                <a:cs typeface="Encode Sans Semi Condensed"/>
                <a:sym typeface="Encode Sans Semi Condensed"/>
              </a:rPr>
              <a:t>ONLINE:</a:t>
            </a:r>
            <a:endParaRPr sz="1800" b="1">
              <a:solidFill>
                <a:srgbClr val="FFFFFF"/>
              </a:solidFill>
              <a:highlight>
                <a:srgbClr val="3F3F3F"/>
              </a:highlight>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sz="1800">
                <a:solidFill>
                  <a:srgbClr val="FFFFFF"/>
                </a:solidFill>
                <a:highlight>
                  <a:srgbClr val="3F3F3F"/>
                </a:highlight>
                <a:latin typeface="Encode Sans Semi Condensed"/>
                <a:ea typeface="Encode Sans Semi Condensed"/>
                <a:cs typeface="Encode Sans Semi Condensed"/>
                <a:sym typeface="Encode Sans Semi Condensed"/>
              </a:rPr>
              <a:t>Con los datos del teléfono activos, nuestro servidor recibirá una actualización de la geolocalización cada 2 minutos, que podrá ser consultada desde la web opentrailraces.com en su sección EN DIRECTO.</a:t>
            </a:r>
            <a:endParaRPr sz="1800">
              <a:solidFill>
                <a:srgbClr val="FFFFFF"/>
              </a:solidFill>
              <a:highlight>
                <a:srgbClr val="3F3F3F"/>
              </a:highlight>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sz="1800">
              <a:solidFill>
                <a:srgbClr val="FFFFFF"/>
              </a:solidFill>
              <a:highlight>
                <a:srgbClr val="3F3F3F"/>
              </a:highlight>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sz="1800" b="1">
                <a:solidFill>
                  <a:srgbClr val="FFFFFF"/>
                </a:solidFill>
                <a:highlight>
                  <a:srgbClr val="3F3F3F"/>
                </a:highlight>
                <a:latin typeface="Encode Sans Semi Condensed"/>
                <a:ea typeface="Encode Sans Semi Condensed"/>
                <a:cs typeface="Encode Sans Semi Condensed"/>
                <a:sym typeface="Encode Sans Semi Condensed"/>
              </a:rPr>
              <a:t>OFFLINE:</a:t>
            </a:r>
            <a:endParaRPr sz="1800" b="1">
              <a:solidFill>
                <a:srgbClr val="FFFFFF"/>
              </a:solidFill>
              <a:highlight>
                <a:srgbClr val="3F3F3F"/>
              </a:highlight>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sz="1800">
                <a:solidFill>
                  <a:srgbClr val="FFFFFF"/>
                </a:solidFill>
                <a:highlight>
                  <a:srgbClr val="3F3F3F"/>
                </a:highlight>
                <a:latin typeface="Encode Sans Semi Condensed"/>
                <a:ea typeface="Encode Sans Semi Condensed"/>
                <a:cs typeface="Encode Sans Semi Condensed"/>
                <a:sym typeface="Encode Sans Semi Condensed"/>
              </a:rPr>
              <a:t>Al inscribirse en una carrera, la app descarga los datos necesarios para poder correr en modo offline una vez en el punto de salida. De esta forma, OTR permite evitar los costes de roaming o correr sin cobertura o simplemente con los datos móviles apagados.</a:t>
            </a:r>
            <a:endParaRPr sz="1800">
              <a:solidFill>
                <a:srgbClr val="FFFFFF"/>
              </a:solidFill>
              <a:highlight>
                <a:srgbClr val="3F3F3F"/>
              </a:highlight>
              <a:latin typeface="Encode Sans Semi Condensed"/>
              <a:ea typeface="Encode Sans Semi Condensed"/>
              <a:cs typeface="Encode Sans Semi Condensed"/>
              <a:sym typeface="Encode Sans Semi Condensed"/>
            </a:endParaRPr>
          </a:p>
        </p:txBody>
      </p:sp>
      <p:sp>
        <p:nvSpPr>
          <p:cNvPr id="148" name="Google Shape;148;p19"/>
          <p:cNvSpPr txBox="1">
            <a:spLocks noGrp="1"/>
          </p:cNvSpPr>
          <p:nvPr>
            <p:ph type="sldNum" idx="12"/>
          </p:nvPr>
        </p:nvSpPr>
        <p:spPr>
          <a:xfrm>
            <a:off x="8610600" y="64325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16</a:t>
            </a:fld>
            <a:endParaRPr/>
          </a:p>
        </p:txBody>
      </p:sp>
      <p:pic>
        <p:nvPicPr>
          <p:cNvPr id="149" name="Google Shape;149;p19"/>
          <p:cNvPicPr preferRelativeResize="0"/>
          <p:nvPr/>
        </p:nvPicPr>
        <p:blipFill>
          <a:blip r:embed="rId3">
            <a:alphaModFix/>
          </a:blip>
          <a:stretch>
            <a:fillRect/>
          </a:stretch>
        </p:blipFill>
        <p:spPr>
          <a:xfrm>
            <a:off x="8521475" y="2290079"/>
            <a:ext cx="3435425" cy="2277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0"/>
          <p:cNvSpPr txBox="1">
            <a:spLocks noGrp="1"/>
          </p:cNvSpPr>
          <p:nvPr>
            <p:ph type="title"/>
          </p:nvPr>
        </p:nvSpPr>
        <p:spPr>
          <a:xfrm>
            <a:off x="533400" y="365125"/>
            <a:ext cx="44877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PRÓXIMAMENTE</a:t>
            </a:r>
            <a:endParaRPr>
              <a:latin typeface="Encode Sans Semi Condensed"/>
              <a:ea typeface="Encode Sans Semi Condensed"/>
              <a:cs typeface="Encode Sans Semi Condensed"/>
              <a:sym typeface="Encode Sans Semi Condensed"/>
            </a:endParaRPr>
          </a:p>
        </p:txBody>
      </p:sp>
      <p:sp>
        <p:nvSpPr>
          <p:cNvPr id="155" name="Google Shape;155;p20"/>
          <p:cNvSpPr txBox="1">
            <a:spLocks noGrp="1"/>
          </p:cNvSpPr>
          <p:nvPr>
            <p:ph type="body" idx="1"/>
          </p:nvPr>
        </p:nvSpPr>
        <p:spPr>
          <a:xfrm>
            <a:off x="498425" y="1907700"/>
            <a:ext cx="10855500" cy="42318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None/>
            </a:pPr>
            <a:r>
              <a:rPr lang="es" sz="2700">
                <a:solidFill>
                  <a:schemeClr val="lt1"/>
                </a:solidFill>
                <a:latin typeface="Encode Sans Semi Condensed"/>
                <a:ea typeface="Encode Sans Semi Condensed"/>
                <a:cs typeface="Encode Sans Semi Condensed"/>
                <a:sym typeface="Encode Sans Semi Condensed"/>
              </a:rPr>
              <a:t>OTR evoluciona constantemente. Estamos trabajando en:</a:t>
            </a:r>
            <a:endParaRPr sz="2700">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0"/>
              </a:spcBef>
              <a:spcAft>
                <a:spcPts val="0"/>
              </a:spcAft>
              <a:buNone/>
            </a:pPr>
            <a:endParaRPr sz="2700">
              <a:solidFill>
                <a:schemeClr val="lt1"/>
              </a:solidFill>
              <a:latin typeface="Encode Sans Semi Condensed"/>
              <a:ea typeface="Encode Sans Semi Condensed"/>
              <a:cs typeface="Encode Sans Semi Condensed"/>
              <a:sym typeface="Encode Sans Semi Condensed"/>
            </a:endParaRPr>
          </a:p>
          <a:p>
            <a:pPr marL="228600" marR="0" lvl="0" indent="-222250" algn="just" rtl="0">
              <a:lnSpc>
                <a:spcPct val="90000"/>
              </a:lnSpc>
              <a:spcBef>
                <a:spcPts val="1000"/>
              </a:spcBef>
              <a:spcAft>
                <a:spcPts val="0"/>
              </a:spcAft>
              <a:buClr>
                <a:schemeClr val="lt1"/>
              </a:buClr>
              <a:buSzPts val="2700"/>
              <a:buFont typeface="Encode Sans Semi Condensed"/>
              <a:buChar char="•"/>
            </a:pPr>
            <a:r>
              <a:rPr lang="es" sz="2700">
                <a:solidFill>
                  <a:schemeClr val="lt1"/>
                </a:solidFill>
                <a:latin typeface="Encode Sans Semi Condensed"/>
                <a:ea typeface="Encode Sans Semi Condensed"/>
                <a:cs typeface="Encode Sans Semi Condensed"/>
                <a:sym typeface="Encode Sans Semi Condensed"/>
              </a:rPr>
              <a:t>Sincronización con Garmin y Suunto.</a:t>
            </a:r>
            <a:endParaRPr sz="2700">
              <a:solidFill>
                <a:schemeClr val="lt1"/>
              </a:solidFill>
              <a:latin typeface="Encode Sans Semi Condensed"/>
              <a:ea typeface="Encode Sans Semi Condensed"/>
              <a:cs typeface="Encode Sans Semi Condensed"/>
              <a:sym typeface="Encode Sans Semi Condensed"/>
            </a:endParaRPr>
          </a:p>
          <a:p>
            <a:pPr marL="228600" marR="0" lvl="0" indent="-222250" algn="just" rtl="0">
              <a:lnSpc>
                <a:spcPct val="90000"/>
              </a:lnSpc>
              <a:spcBef>
                <a:spcPts val="1000"/>
              </a:spcBef>
              <a:spcAft>
                <a:spcPts val="0"/>
              </a:spcAft>
              <a:buClr>
                <a:schemeClr val="lt1"/>
              </a:buClr>
              <a:buSzPts val="2700"/>
              <a:buFont typeface="Encode Sans Semi Condensed"/>
              <a:buChar char="•"/>
            </a:pPr>
            <a:r>
              <a:rPr lang="es" sz="2700">
                <a:solidFill>
                  <a:schemeClr val="lt1"/>
                </a:solidFill>
                <a:latin typeface="Encode Sans Semi Condensed"/>
                <a:ea typeface="Encode Sans Semi Condensed"/>
                <a:cs typeface="Encode Sans Semi Condensed"/>
                <a:sym typeface="Encode Sans Semi Condensed"/>
              </a:rPr>
              <a:t>Botón de emergencia </a:t>
            </a:r>
            <a:r>
              <a:rPr lang="es" sz="2700" i="0" u="none" strike="noStrike" cap="none">
                <a:solidFill>
                  <a:schemeClr val="lt1"/>
                </a:solidFill>
                <a:latin typeface="Encode Sans Semi Condensed"/>
                <a:ea typeface="Encode Sans Semi Condensed"/>
                <a:cs typeface="Encode Sans Semi Condensed"/>
                <a:sym typeface="Encode Sans Semi Condensed"/>
              </a:rPr>
              <a:t>112.</a:t>
            </a:r>
            <a:endParaRPr sz="2700">
              <a:latin typeface="Encode Sans Semi Condensed"/>
              <a:ea typeface="Encode Sans Semi Condensed"/>
              <a:cs typeface="Encode Sans Semi Condensed"/>
              <a:sym typeface="Encode Sans Semi Condensed"/>
            </a:endParaRPr>
          </a:p>
          <a:p>
            <a:pPr marL="228600" marR="0" lvl="0" indent="-222250" algn="just" rtl="0">
              <a:lnSpc>
                <a:spcPct val="90000"/>
              </a:lnSpc>
              <a:spcBef>
                <a:spcPts val="1000"/>
              </a:spcBef>
              <a:spcAft>
                <a:spcPts val="0"/>
              </a:spcAft>
              <a:buClr>
                <a:schemeClr val="lt1"/>
              </a:buClr>
              <a:buSzPts val="2700"/>
              <a:buFont typeface="Encode Sans Semi Condensed"/>
              <a:buChar char="•"/>
            </a:pPr>
            <a:r>
              <a:rPr lang="es" sz="2700" i="0" u="none" strike="noStrike" cap="none">
                <a:solidFill>
                  <a:schemeClr val="lt1"/>
                </a:solidFill>
                <a:latin typeface="Encode Sans Semi Condensed"/>
                <a:ea typeface="Encode Sans Semi Condensed"/>
                <a:cs typeface="Encode Sans Semi Condensed"/>
                <a:sym typeface="Encode Sans Semi Condensed"/>
              </a:rPr>
              <a:t>Gamificación</a:t>
            </a:r>
            <a:r>
              <a:rPr lang="es" sz="2700">
                <a:solidFill>
                  <a:schemeClr val="lt1"/>
                </a:solidFill>
                <a:latin typeface="Encode Sans Semi Condensed"/>
                <a:ea typeface="Encode Sans Semi Condensed"/>
                <a:cs typeface="Encode Sans Semi Condensed"/>
                <a:sym typeface="Encode Sans Semi Condensed"/>
              </a:rPr>
              <a:t>: retos personalizados, niveles de usuario, objetivos con premio…</a:t>
            </a:r>
            <a:endParaRPr sz="2700">
              <a:solidFill>
                <a:schemeClr val="lt1"/>
              </a:solidFill>
              <a:latin typeface="Encode Sans Semi Condensed"/>
              <a:ea typeface="Encode Sans Semi Condensed"/>
              <a:cs typeface="Encode Sans Semi Condensed"/>
              <a:sym typeface="Encode Sans Semi Condensed"/>
            </a:endParaRPr>
          </a:p>
          <a:p>
            <a:pPr marL="228600" marR="0" lvl="0" indent="-222250" algn="just" rtl="0">
              <a:lnSpc>
                <a:spcPct val="90000"/>
              </a:lnSpc>
              <a:spcBef>
                <a:spcPts val="1000"/>
              </a:spcBef>
              <a:spcAft>
                <a:spcPts val="0"/>
              </a:spcAft>
              <a:buClr>
                <a:schemeClr val="lt1"/>
              </a:buClr>
              <a:buSzPts val="2700"/>
              <a:buFont typeface="Encode Sans Semi Condensed"/>
              <a:buChar char="•"/>
            </a:pPr>
            <a:r>
              <a:rPr lang="es" sz="2700">
                <a:solidFill>
                  <a:schemeClr val="lt1"/>
                </a:solidFill>
                <a:latin typeface="Encode Sans Semi Condensed"/>
                <a:ea typeface="Encode Sans Semi Condensed"/>
                <a:cs typeface="Encode Sans Semi Condensed"/>
                <a:sym typeface="Encode Sans Semi Condensed"/>
              </a:rPr>
              <a:t>Mapa topográfico</a:t>
            </a:r>
            <a:endParaRPr sz="2700">
              <a:solidFill>
                <a:schemeClr val="lt1"/>
              </a:solidFill>
              <a:latin typeface="Encode Sans Semi Condensed"/>
              <a:ea typeface="Encode Sans Semi Condensed"/>
              <a:cs typeface="Encode Sans Semi Condensed"/>
              <a:sym typeface="Encode Sans Semi Condensed"/>
            </a:endParaRPr>
          </a:p>
          <a:p>
            <a:pPr marL="228600" marR="0" lvl="0" indent="-222250" algn="just" rtl="0">
              <a:lnSpc>
                <a:spcPct val="90000"/>
              </a:lnSpc>
              <a:spcBef>
                <a:spcPts val="1000"/>
              </a:spcBef>
              <a:spcAft>
                <a:spcPts val="0"/>
              </a:spcAft>
              <a:buClr>
                <a:schemeClr val="lt1"/>
              </a:buClr>
              <a:buSzPts val="2700"/>
              <a:buFont typeface="Encode Sans Semi Condensed"/>
              <a:buChar char="•"/>
            </a:pPr>
            <a:r>
              <a:rPr lang="es" sz="2700">
                <a:solidFill>
                  <a:schemeClr val="lt1"/>
                </a:solidFill>
                <a:latin typeface="Encode Sans Semi Condensed"/>
                <a:ea typeface="Encode Sans Semi Condensed"/>
                <a:cs typeface="Encode Sans Semi Condensed"/>
                <a:sym typeface="Encode Sans Semi Condensed"/>
              </a:rPr>
              <a:t>Aviso fuera de ruta</a:t>
            </a:r>
            <a:endParaRPr sz="2700">
              <a:solidFill>
                <a:schemeClr val="lt1"/>
              </a:solidFill>
              <a:latin typeface="Encode Sans Semi Condensed"/>
              <a:ea typeface="Encode Sans Semi Condensed"/>
              <a:cs typeface="Encode Sans Semi Condensed"/>
              <a:sym typeface="Encode Sans Semi Condensed"/>
            </a:endParaRPr>
          </a:p>
        </p:txBody>
      </p:sp>
      <p:sp>
        <p:nvSpPr>
          <p:cNvPr id="156" name="Google Shape;156;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17</a:t>
            </a:fld>
            <a:endParaRPr/>
          </a:p>
        </p:txBody>
      </p:sp>
      <p:pic>
        <p:nvPicPr>
          <p:cNvPr id="157" name="Google Shape;157;p20"/>
          <p:cNvPicPr preferRelativeResize="0"/>
          <p:nvPr/>
        </p:nvPicPr>
        <p:blipFill>
          <a:blip r:embed="rId3">
            <a:alphaModFix/>
          </a:blip>
          <a:stretch>
            <a:fillRect/>
          </a:stretch>
        </p:blipFill>
        <p:spPr>
          <a:xfrm>
            <a:off x="6735075" y="365125"/>
            <a:ext cx="3743325" cy="1219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1"/>
          <p:cNvSpPr txBox="1">
            <a:spLocks noGrp="1"/>
          </p:cNvSpPr>
          <p:nvPr>
            <p:ph type="title"/>
          </p:nvPr>
        </p:nvSpPr>
        <p:spPr>
          <a:xfrm>
            <a:off x="838200" y="365125"/>
            <a:ext cx="43965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alibri"/>
              <a:buNone/>
            </a:pPr>
            <a:r>
              <a:rPr lang="es">
                <a:solidFill>
                  <a:schemeClr val="accent1"/>
                </a:solidFill>
                <a:latin typeface="Encode Sans Semi Condensed"/>
                <a:ea typeface="Encode Sans Semi Condensed"/>
                <a:cs typeface="Encode Sans Semi Condensed"/>
                <a:sym typeface="Encode Sans Semi Condensed"/>
              </a:rPr>
              <a:t>¿QUIERES OTR?</a:t>
            </a:r>
            <a:endParaRPr>
              <a:latin typeface="Encode Sans Semi Condensed"/>
              <a:ea typeface="Encode Sans Semi Condensed"/>
              <a:cs typeface="Encode Sans Semi Condensed"/>
              <a:sym typeface="Encode Sans Semi Condensed"/>
            </a:endParaRPr>
          </a:p>
        </p:txBody>
      </p:sp>
      <p:sp>
        <p:nvSpPr>
          <p:cNvPr id="163" name="Google Shape;163;p21"/>
          <p:cNvSpPr txBox="1">
            <a:spLocks noGrp="1"/>
          </p:cNvSpPr>
          <p:nvPr>
            <p:ph type="body" idx="1"/>
          </p:nvPr>
        </p:nvSpPr>
        <p:spPr>
          <a:xfrm>
            <a:off x="838200" y="1600200"/>
            <a:ext cx="10515600" cy="42318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1000"/>
              </a:spcBef>
              <a:spcAft>
                <a:spcPts val="0"/>
              </a:spcAft>
              <a:buNone/>
            </a:pPr>
            <a:r>
              <a:rPr lang="es">
                <a:solidFill>
                  <a:schemeClr val="lt1"/>
                </a:solidFill>
                <a:latin typeface="Encode Sans Semi Condensed"/>
                <a:ea typeface="Encode Sans Semi Condensed"/>
                <a:cs typeface="Encode Sans Semi Condensed"/>
                <a:sym typeface="Encode Sans Semi Condensed"/>
              </a:rPr>
              <a:t>Necesitaremos que nos envíes:</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100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Archivo GPX de la ruta</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Logos y banners</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Ubicación de los puntos de control</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Breve texto sobre la ruta</a:t>
            </a:r>
            <a:endParaRPr>
              <a:solidFill>
                <a:schemeClr val="lt1"/>
              </a:solidFill>
              <a:latin typeface="Encode Sans Semi Condensed"/>
              <a:ea typeface="Encode Sans Semi Condensed"/>
              <a:cs typeface="Encode Sans Semi Condensed"/>
              <a:sym typeface="Encode Sans Semi Condensed"/>
            </a:endParaRPr>
          </a:p>
          <a:p>
            <a:pPr marL="457200" marR="0" lvl="0" indent="-406400" algn="just" rtl="0">
              <a:lnSpc>
                <a:spcPct val="90000"/>
              </a:lnSpc>
              <a:spcBef>
                <a:spcPts val="0"/>
              </a:spcBef>
              <a:spcAft>
                <a:spcPts val="0"/>
              </a:spcAft>
              <a:buClr>
                <a:schemeClr val="lt1"/>
              </a:buClr>
              <a:buSzPts val="2800"/>
              <a:buFont typeface="Encode Sans Semi Condensed"/>
              <a:buChar char="•"/>
            </a:pPr>
            <a:r>
              <a:rPr lang="es">
                <a:solidFill>
                  <a:schemeClr val="lt1"/>
                </a:solidFill>
                <a:latin typeface="Encode Sans Semi Condensed"/>
                <a:ea typeface="Encode Sans Semi Condensed"/>
                <a:cs typeface="Encode Sans Semi Condensed"/>
                <a:sym typeface="Encode Sans Semi Condensed"/>
              </a:rPr>
              <a:t>Si fuese necesario, los permisos para promover la ruta</a:t>
            </a:r>
            <a:endParaRPr>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endParaRPr>
              <a:solidFill>
                <a:schemeClr val="lt1"/>
              </a:solidFill>
              <a:latin typeface="Encode Sans Semi Condensed"/>
              <a:ea typeface="Encode Sans Semi Condensed"/>
              <a:cs typeface="Encode Sans Semi Condensed"/>
              <a:sym typeface="Encode Sans Semi Condensed"/>
            </a:endParaRPr>
          </a:p>
          <a:p>
            <a:pPr marL="0" marR="0" lvl="0" indent="0" algn="just" rtl="0">
              <a:lnSpc>
                <a:spcPct val="90000"/>
              </a:lnSpc>
              <a:spcBef>
                <a:spcPts val="1000"/>
              </a:spcBef>
              <a:spcAft>
                <a:spcPts val="0"/>
              </a:spcAft>
              <a:buNone/>
            </a:pPr>
            <a:r>
              <a:rPr lang="es">
                <a:solidFill>
                  <a:schemeClr val="lt1"/>
                </a:solidFill>
                <a:latin typeface="Encode Sans Semi Condensed"/>
                <a:ea typeface="Encode Sans Semi Condensed"/>
                <a:cs typeface="Encode Sans Semi Condensed"/>
                <a:sym typeface="Encode Sans Semi Condensed"/>
              </a:rPr>
              <a:t>En cuanto lo recibamos, en un par de días tendrás tu OTR funcionando.</a:t>
            </a:r>
            <a:endParaRPr>
              <a:solidFill>
                <a:schemeClr val="lt1"/>
              </a:solidFill>
              <a:latin typeface="Encode Sans Semi Condensed"/>
              <a:ea typeface="Encode Sans Semi Condensed"/>
              <a:cs typeface="Encode Sans Semi Condensed"/>
              <a:sym typeface="Encode Sans Semi Condensed"/>
            </a:endParaRPr>
          </a:p>
        </p:txBody>
      </p:sp>
      <p:sp>
        <p:nvSpPr>
          <p:cNvPr id="164" name="Google Shape;164;p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s"/>
              <a:t>18</a:t>
            </a:fld>
            <a:endParaRPr/>
          </a:p>
        </p:txBody>
      </p:sp>
      <p:pic>
        <p:nvPicPr>
          <p:cNvPr id="165" name="Google Shape;165;p21"/>
          <p:cNvPicPr preferRelativeResize="0"/>
          <p:nvPr/>
        </p:nvPicPr>
        <p:blipFill>
          <a:blip r:embed="rId3">
            <a:alphaModFix/>
          </a:blip>
          <a:stretch>
            <a:fillRect/>
          </a:stretch>
        </p:blipFill>
        <p:spPr>
          <a:xfrm>
            <a:off x="9448800" y="365125"/>
            <a:ext cx="1905000" cy="1905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p:nvPr/>
        </p:nvSpPr>
        <p:spPr>
          <a:xfrm>
            <a:off x="0" y="1127125"/>
            <a:ext cx="12166500" cy="1325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1"/>
              </a:buClr>
              <a:buSzPts val="4400"/>
              <a:buFont typeface="Calibri"/>
              <a:buNone/>
            </a:pPr>
            <a:r>
              <a:rPr lang="es" sz="4400" i="0" u="none" strike="noStrike" cap="none">
                <a:solidFill>
                  <a:schemeClr val="accent1"/>
                </a:solidFill>
                <a:latin typeface="Encode Sans Semi Condensed"/>
                <a:ea typeface="Encode Sans Semi Condensed"/>
                <a:cs typeface="Encode Sans Semi Condensed"/>
                <a:sym typeface="Encode Sans Semi Condensed"/>
              </a:rPr>
              <a:t>¡MUCHAS GRACIAS POR INTERESARTE POR OTR!</a:t>
            </a:r>
            <a:endParaRPr>
              <a:latin typeface="Encode Sans Semi Condensed"/>
              <a:ea typeface="Encode Sans Semi Condensed"/>
              <a:cs typeface="Encode Sans Semi Condensed"/>
              <a:sym typeface="Encode Sans Semi Condensed"/>
            </a:endParaRPr>
          </a:p>
          <a:p>
            <a:pPr marL="0" marR="0" lvl="0" indent="0" algn="l" rtl="0">
              <a:lnSpc>
                <a:spcPct val="90000"/>
              </a:lnSpc>
              <a:spcBef>
                <a:spcPts val="0"/>
              </a:spcBef>
              <a:spcAft>
                <a:spcPts val="0"/>
              </a:spcAft>
              <a:buClr>
                <a:schemeClr val="accent1"/>
              </a:buClr>
              <a:buSzPts val="3600"/>
              <a:buFont typeface="Calibri"/>
              <a:buNone/>
            </a:pPr>
            <a:endParaRPr>
              <a:latin typeface="Encode Sans Semi Condensed"/>
              <a:ea typeface="Encode Sans Semi Condensed"/>
              <a:cs typeface="Encode Sans Semi Condensed"/>
              <a:sym typeface="Encode Sans Semi Condensed"/>
            </a:endParaRPr>
          </a:p>
        </p:txBody>
      </p:sp>
      <p:sp>
        <p:nvSpPr>
          <p:cNvPr id="171" name="Google Shape;171;p22"/>
          <p:cNvSpPr txBox="1"/>
          <p:nvPr/>
        </p:nvSpPr>
        <p:spPr>
          <a:xfrm>
            <a:off x="6388575" y="2479200"/>
            <a:ext cx="4403100" cy="2372400"/>
          </a:xfrm>
          <a:prstGeom prst="rect">
            <a:avLst/>
          </a:prstGeom>
          <a:noFill/>
          <a:ln>
            <a:noFill/>
          </a:ln>
        </p:spPr>
        <p:txBody>
          <a:bodyPr spcFirstLastPara="1" wrap="square" lIns="91425" tIns="45700" rIns="91425" bIns="45700" anchor="t" anchorCtr="0">
            <a:noAutofit/>
          </a:bodyPr>
          <a:lstStyle/>
          <a:p>
            <a:pPr marL="685800" marR="0" lvl="1" indent="-254000" algn="l" rtl="0">
              <a:lnSpc>
                <a:spcPct val="90000"/>
              </a:lnSpc>
              <a:spcBef>
                <a:spcPts val="0"/>
              </a:spcBef>
              <a:spcAft>
                <a:spcPts val="0"/>
              </a:spcAft>
              <a:buClr>
                <a:schemeClr val="lt1"/>
              </a:buClr>
              <a:buSzPts val="2200"/>
              <a:buFont typeface="Encode Sans Semi Condensed"/>
              <a:buChar char="•"/>
            </a:pPr>
            <a:r>
              <a:rPr lang="es" sz="2200" i="0" u="none" strike="noStrike" cap="none">
                <a:solidFill>
                  <a:schemeClr val="lt1"/>
                </a:solidFill>
                <a:latin typeface="Encode Sans Semi Condensed"/>
                <a:ea typeface="Encode Sans Semi Condensed"/>
                <a:cs typeface="Encode Sans Semi Condensed"/>
                <a:sym typeface="Encode Sans Semi Condensed"/>
              </a:rPr>
              <a:t>Jesús Gutiérrez, </a:t>
            </a:r>
            <a:r>
              <a:rPr lang="es" sz="2200">
                <a:solidFill>
                  <a:schemeClr val="lt1"/>
                </a:solidFill>
                <a:latin typeface="Encode Sans Semi Condensed"/>
                <a:ea typeface="Encode Sans Semi Condensed"/>
                <a:cs typeface="Encode Sans Semi Condensed"/>
                <a:sym typeface="Encode Sans Semi Condensed"/>
              </a:rPr>
              <a:t>CTO</a:t>
            </a:r>
            <a:endParaRPr sz="1800">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r>
              <a:rPr lang="es" sz="2200" i="0" u="sng" strike="noStrike" cap="none">
                <a:solidFill>
                  <a:schemeClr val="hlink"/>
                </a:solidFill>
                <a:latin typeface="Encode Sans Semi Condensed"/>
                <a:ea typeface="Encode Sans Semi Condensed"/>
                <a:cs typeface="Encode Sans Semi Condensed"/>
                <a:sym typeface="Encode Sans Semi Condensed"/>
                <a:hlinkClick r:id="rId3"/>
              </a:rPr>
              <a:t>jesus@</a:t>
            </a:r>
            <a:r>
              <a:rPr lang="es" sz="2200" u="sng">
                <a:solidFill>
                  <a:schemeClr val="hlink"/>
                </a:solidFill>
                <a:latin typeface="Encode Sans Semi Condensed"/>
                <a:ea typeface="Encode Sans Semi Condensed"/>
                <a:cs typeface="Encode Sans Semi Condensed"/>
                <a:sym typeface="Encode Sans Semi Condensed"/>
                <a:hlinkClick r:id="rId3"/>
              </a:rPr>
              <a:t>thetrailzone.com</a:t>
            </a: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r>
              <a:rPr lang="es" sz="2200" i="0" u="none" strike="noStrike" cap="none">
                <a:solidFill>
                  <a:schemeClr val="lt1"/>
                </a:solidFill>
                <a:latin typeface="Encode Sans Semi Condensed"/>
                <a:ea typeface="Encode Sans Semi Condensed"/>
                <a:cs typeface="Encode Sans Semi Condensed"/>
                <a:sym typeface="Encode Sans Semi Condensed"/>
              </a:rPr>
              <a:t>+34679222610</a:t>
            </a: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endParaRPr sz="2200">
              <a:solidFill>
                <a:schemeClr val="lt1"/>
              </a:solidFill>
              <a:latin typeface="Encode Sans Semi Condensed"/>
              <a:ea typeface="Encode Sans Semi Condensed"/>
              <a:cs typeface="Encode Sans Semi Condensed"/>
              <a:sym typeface="Encode Sans Semi Condensed"/>
            </a:endParaRPr>
          </a:p>
          <a:p>
            <a:pPr marL="685800" marR="0" lvl="1" indent="-254000" algn="l" rtl="0">
              <a:lnSpc>
                <a:spcPct val="90000"/>
              </a:lnSpc>
              <a:spcBef>
                <a:spcPts val="500"/>
              </a:spcBef>
              <a:spcAft>
                <a:spcPts val="0"/>
              </a:spcAft>
              <a:buClr>
                <a:schemeClr val="lt1"/>
              </a:buClr>
              <a:buSzPts val="2200"/>
              <a:buFont typeface="Encode Sans Semi Condensed"/>
              <a:buChar char="•"/>
            </a:pPr>
            <a:r>
              <a:rPr lang="es" sz="2200" i="0" u="none" strike="noStrike" cap="none">
                <a:solidFill>
                  <a:schemeClr val="lt1"/>
                </a:solidFill>
                <a:latin typeface="Encode Sans Semi Condensed"/>
                <a:ea typeface="Encode Sans Semi Condensed"/>
                <a:cs typeface="Encode Sans Semi Condensed"/>
                <a:sym typeface="Encode Sans Semi Condensed"/>
              </a:rPr>
              <a:t>Joan Grau, CEO</a:t>
            </a:r>
            <a:endParaRPr sz="1800">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r>
              <a:rPr lang="es" sz="2200" u="sng">
                <a:solidFill>
                  <a:schemeClr val="hlink"/>
                </a:solidFill>
                <a:latin typeface="Encode Sans Semi Condensed"/>
                <a:ea typeface="Encode Sans Semi Condensed"/>
                <a:cs typeface="Encode Sans Semi Condensed"/>
                <a:sym typeface="Encode Sans Semi Condensed"/>
                <a:hlinkClick r:id="rId4"/>
              </a:rPr>
              <a:t>joan@thetrailzone.com</a:t>
            </a: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r>
              <a:rPr lang="es" sz="2200" i="0" u="none" strike="noStrike" cap="none">
                <a:solidFill>
                  <a:schemeClr val="lt1"/>
                </a:solidFill>
                <a:latin typeface="Encode Sans Semi Condensed"/>
                <a:ea typeface="Encode Sans Semi Condensed"/>
                <a:cs typeface="Encode Sans Semi Condensed"/>
                <a:sym typeface="Encode Sans Semi Condensed"/>
              </a:rPr>
              <a:t>+34696961904</a:t>
            </a:r>
            <a:endParaRPr sz="1800">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endParaRPr sz="1800">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lt1"/>
              </a:buClr>
              <a:buSzPts val="1800"/>
              <a:buFont typeface="Arial"/>
              <a:buNone/>
            </a:pPr>
            <a:endParaRPr sz="1800">
              <a:latin typeface="Encode Sans Semi Condensed"/>
              <a:ea typeface="Encode Sans Semi Condensed"/>
              <a:cs typeface="Encode Sans Semi Condensed"/>
              <a:sym typeface="Encode Sans Semi Condensed"/>
            </a:endParaRPr>
          </a:p>
          <a:p>
            <a:pPr marL="914400" marR="0" lvl="2" indent="0" algn="l" rtl="0">
              <a:lnSpc>
                <a:spcPct val="90000"/>
              </a:lnSpc>
              <a:spcBef>
                <a:spcPts val="500"/>
              </a:spcBef>
              <a:spcAft>
                <a:spcPts val="0"/>
              </a:spcAft>
              <a:buClr>
                <a:schemeClr val="dk1"/>
              </a:buClr>
              <a:buSzPts val="1800"/>
              <a:buFont typeface="Arial"/>
              <a:buNone/>
            </a:pP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457200" marR="0" lvl="1" indent="0" algn="l" rtl="0">
              <a:lnSpc>
                <a:spcPct val="90000"/>
              </a:lnSpc>
              <a:spcBef>
                <a:spcPts val="500"/>
              </a:spcBef>
              <a:spcAft>
                <a:spcPts val="0"/>
              </a:spcAft>
              <a:buClr>
                <a:schemeClr val="dk1"/>
              </a:buClr>
              <a:buSzPts val="1800"/>
              <a:buFont typeface="Arial"/>
              <a:buNone/>
            </a:pP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685800" marR="0" lvl="1" indent="-114300" algn="l" rtl="0">
              <a:lnSpc>
                <a:spcPct val="90000"/>
              </a:lnSpc>
              <a:spcBef>
                <a:spcPts val="500"/>
              </a:spcBef>
              <a:spcAft>
                <a:spcPts val="0"/>
              </a:spcAft>
              <a:buClr>
                <a:schemeClr val="dk1"/>
              </a:buClr>
              <a:buSzPts val="1800"/>
              <a:buFont typeface="Arial"/>
              <a:buNone/>
            </a:pPr>
            <a:endParaRPr sz="2200" i="0" u="none" strike="noStrike" cap="none">
              <a:solidFill>
                <a:schemeClr val="lt1"/>
              </a:solidFill>
              <a:latin typeface="Encode Sans Semi Condensed"/>
              <a:ea typeface="Encode Sans Semi Condensed"/>
              <a:cs typeface="Encode Sans Semi Condensed"/>
              <a:sym typeface="Encode Sans Semi Condensed"/>
            </a:endParaRPr>
          </a:p>
          <a:p>
            <a:pPr marL="0" marR="0" lvl="0" indent="0" algn="l" rtl="0">
              <a:lnSpc>
                <a:spcPct val="90000"/>
              </a:lnSpc>
              <a:spcBef>
                <a:spcPts val="1000"/>
              </a:spcBef>
              <a:spcAft>
                <a:spcPts val="0"/>
              </a:spcAft>
              <a:buClr>
                <a:schemeClr val="dk1"/>
              </a:buClr>
              <a:buSzPts val="1800"/>
              <a:buFont typeface="Arial"/>
              <a:buNone/>
            </a:pPr>
            <a:endParaRPr sz="2200" i="0" u="none" strike="noStrike" cap="none">
              <a:solidFill>
                <a:schemeClr val="lt1"/>
              </a:solidFill>
              <a:latin typeface="Encode Sans Semi Condensed"/>
              <a:ea typeface="Encode Sans Semi Condensed"/>
              <a:cs typeface="Encode Sans Semi Condensed"/>
              <a:sym typeface="Encode Sans Semi Condensed"/>
            </a:endParaRPr>
          </a:p>
        </p:txBody>
      </p:sp>
      <p:pic>
        <p:nvPicPr>
          <p:cNvPr id="172" name="Google Shape;172;p22"/>
          <p:cNvPicPr preferRelativeResize="0"/>
          <p:nvPr/>
        </p:nvPicPr>
        <p:blipFill rotWithShape="1">
          <a:blip r:embed="rId5">
            <a:alphaModFix/>
          </a:blip>
          <a:srcRect/>
          <a:stretch/>
        </p:blipFill>
        <p:spPr>
          <a:xfrm>
            <a:off x="1517937" y="2452700"/>
            <a:ext cx="4174139" cy="2425401"/>
          </a:xfrm>
          <a:prstGeom prst="rect">
            <a:avLst/>
          </a:prstGeom>
          <a:noFill/>
          <a:ln>
            <a:noFill/>
          </a:ln>
        </p:spPr>
      </p:pic>
    </p:spTree>
  </p:cSld>
  <p:clrMapOvr>
    <a:masterClrMapping/>
  </p:clrMapOvr>
</p:sld>
</file>

<file path=ppt/theme/theme1.xml><?xml version="1.0" encoding="utf-8"?>
<a:theme xmlns:a="http://schemas.openxmlformats.org/drawingml/2006/main" name="OTR">
  <a:themeElements>
    <a:clrScheme name="OTR">
      <a:dk1>
        <a:srgbClr val="000000"/>
      </a:dk1>
      <a:lt1>
        <a:srgbClr val="FFFFFF"/>
      </a:lt1>
      <a:dk2>
        <a:srgbClr val="404041"/>
      </a:dk2>
      <a:lt2>
        <a:srgbClr val="E7E6E6"/>
      </a:lt2>
      <a:accent1>
        <a:srgbClr val="FFF100"/>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1056</Words>
  <Application>Microsoft Macintosh PowerPoint</Application>
  <PresentationFormat>Personalizado</PresentationFormat>
  <Paragraphs>137</Paragraphs>
  <Slides>19</Slides>
  <Notes>19</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19</vt:i4>
      </vt:variant>
    </vt:vector>
  </HeadingPairs>
  <TitlesOfParts>
    <vt:vector size="21" baseType="lpstr">
      <vt:lpstr>Encode Sans Semi Condensed</vt:lpstr>
      <vt:lpstr>OTR</vt:lpstr>
      <vt:lpstr>Presentación de PowerPoint</vt:lpstr>
      <vt:lpstr>¡COMPITE CUANDO QUIERAS!</vt:lpstr>
      <vt:lpstr>MÚLTIPLES DEPORTES</vt:lpstr>
      <vt:lpstr>NONSTOP, ETAPAS, CAMPEONATOS</vt:lpstr>
      <vt:lpstr>CONECTANDO DEPORTE Y TERRITORIO</vt:lpstr>
      <vt:lpstr>¿CÓMO FUNCIONA?</vt:lpstr>
      <vt:lpstr>¿CÓMO FUNCIONA?</vt:lpstr>
      <vt:lpstr>¿CÓMO FUNCIONA?</vt:lpstr>
      <vt:lpstr>¿CÓMO FUNCIONA?</vt:lpstr>
      <vt:lpstr>¿CÓMO FUNCIONA?</vt:lpstr>
      <vt:lpstr>¿CÓMO FUNCIONA?</vt:lpstr>
      <vt:lpstr>¿CÓMO FUNCIONA?</vt:lpstr>
      <vt:lpstr>¿CÓMO FUNCIONA?</vt:lpstr>
      <vt:lpstr>¿CÓMO FUNCIONA?</vt:lpstr>
      <vt:lpstr>¿CÓMO FUNCIONA?</vt:lpstr>
      <vt:lpstr>¿CÓMO FUNCIONA?</vt:lpstr>
      <vt:lpstr>PRÓXIMAMENTE</vt:lpstr>
      <vt:lpstr>¿QUIERES OTR?</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Imac</cp:lastModifiedBy>
  <cp:revision>1</cp:revision>
  <dcterms:modified xsi:type="dcterms:W3CDTF">2024-11-21T18:45:42Z</dcterms:modified>
</cp:coreProperties>
</file>